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erverZoom="100000" strictFirstAndLastChars="0" saveSubsetFonts="1">
  <p:sldMasterIdLst>
    <p:sldMasterId id="2147483648" r:id="rId1"/>
    <p:sldMasterId id="2147483650" r:id="rId2"/>
  </p:sldMasterIdLst>
  <p:notesMasterIdLst>
    <p:notesMasterId r:id="rId41"/>
  </p:notesMasterIdLst>
  <p:handoutMasterIdLst>
    <p:handoutMasterId r:id="rId42"/>
  </p:handoutMasterIdLst>
  <p:sldIdLst>
    <p:sldId id="256" r:id="rId3"/>
    <p:sldId id="257" r:id="rId4"/>
    <p:sldId id="1033" r:id="rId5"/>
    <p:sldId id="1073" r:id="rId6"/>
    <p:sldId id="1074" r:id="rId7"/>
    <p:sldId id="1055" r:id="rId8"/>
    <p:sldId id="1075" r:id="rId9"/>
    <p:sldId id="1071" r:id="rId10"/>
    <p:sldId id="1056" r:id="rId11"/>
    <p:sldId id="1012" r:id="rId12"/>
    <p:sldId id="1076" r:id="rId13"/>
    <p:sldId id="1077" r:id="rId14"/>
    <p:sldId id="1059" r:id="rId15"/>
    <p:sldId id="1058" r:id="rId16"/>
    <p:sldId id="1057" r:id="rId17"/>
    <p:sldId id="1060" r:id="rId18"/>
    <p:sldId id="1061" r:id="rId19"/>
    <p:sldId id="1062" r:id="rId20"/>
    <p:sldId id="1063" r:id="rId21"/>
    <p:sldId id="1064" r:id="rId22"/>
    <p:sldId id="1065" r:id="rId23"/>
    <p:sldId id="1066" r:id="rId24"/>
    <p:sldId id="1067" r:id="rId25"/>
    <p:sldId id="1068" r:id="rId26"/>
    <p:sldId id="1069" r:id="rId27"/>
    <p:sldId id="1070" r:id="rId28"/>
    <p:sldId id="1078" r:id="rId29"/>
    <p:sldId id="1079" r:id="rId30"/>
    <p:sldId id="1080" r:id="rId31"/>
    <p:sldId id="1081" r:id="rId32"/>
    <p:sldId id="1082" r:id="rId33"/>
    <p:sldId id="1083" r:id="rId34"/>
    <p:sldId id="1084" r:id="rId35"/>
    <p:sldId id="1085" r:id="rId36"/>
    <p:sldId id="1086" r:id="rId37"/>
    <p:sldId id="1087" r:id="rId38"/>
    <p:sldId id="1088" r:id="rId39"/>
    <p:sldId id="1089" r:id="rId40"/>
  </p:sldIdLst>
  <p:sldSz cx="12192000" cy="6858000"/>
  <p:notesSz cx="6797675" cy="9926638"/>
  <p:defaultTextStyle>
    <a:defPPr>
      <a:defRPr lang="pt-BR"/>
    </a:defPPr>
    <a:lvl1pPr algn="l" rtl="0" eaLnBrk="0" fontAlgn="base" hangingPunct="0">
      <a:spcBef>
        <a:spcPct val="0"/>
      </a:spcBef>
      <a:spcAft>
        <a:spcPct val="0"/>
      </a:spcAft>
      <a:defRPr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1pPr>
    <a:lvl2pPr marL="457200" algn="l" rtl="0" eaLnBrk="0" fontAlgn="base" hangingPunct="0">
      <a:spcBef>
        <a:spcPct val="0"/>
      </a:spcBef>
      <a:spcAft>
        <a:spcPct val="0"/>
      </a:spcAft>
      <a:defRPr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2pPr>
    <a:lvl3pPr marL="914400" algn="l" rtl="0" eaLnBrk="0" fontAlgn="base" hangingPunct="0">
      <a:spcBef>
        <a:spcPct val="0"/>
      </a:spcBef>
      <a:spcAft>
        <a:spcPct val="0"/>
      </a:spcAft>
      <a:defRPr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3pPr>
    <a:lvl4pPr marL="1371600" algn="l" rtl="0" eaLnBrk="0" fontAlgn="base" hangingPunct="0">
      <a:spcBef>
        <a:spcPct val="0"/>
      </a:spcBef>
      <a:spcAft>
        <a:spcPct val="0"/>
      </a:spcAft>
      <a:defRPr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4pPr>
    <a:lvl5pPr marL="1828800" algn="l" rtl="0" eaLnBrk="0" fontAlgn="base" hangingPunct="0">
      <a:spcBef>
        <a:spcPct val="0"/>
      </a:spcBef>
      <a:spcAft>
        <a:spcPct val="0"/>
      </a:spcAft>
      <a:defRPr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5pPr>
    <a:lvl6pPr marL="2286000" algn="l" defTabSz="914400" rtl="0" eaLnBrk="1" latinLnBrk="0" hangingPunct="1">
      <a:defRPr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6pPr>
    <a:lvl7pPr marL="2743200" algn="l" defTabSz="914400" rtl="0" eaLnBrk="1" latinLnBrk="0" hangingPunct="1">
      <a:defRPr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7pPr>
    <a:lvl8pPr marL="3200400" algn="l" defTabSz="914400" rtl="0" eaLnBrk="1" latinLnBrk="0" hangingPunct="1">
      <a:defRPr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8pPr>
    <a:lvl9pPr marL="3657600" algn="l" defTabSz="914400" rtl="0" eaLnBrk="1" latinLnBrk="0" hangingPunct="1">
      <a:defRPr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FA003"/>
    <a:srgbClr val="E2BB19"/>
    <a:srgbClr val="CB8301"/>
    <a:srgbClr val="7E9F20"/>
    <a:srgbClr val="385539"/>
    <a:srgbClr val="D4BD36"/>
    <a:srgbClr val="689C35"/>
    <a:srgbClr val="2E4517"/>
    <a:srgbClr val="DCC23C"/>
    <a:srgbClr val="D5BD36"/>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6499"/>
    <p:restoredTop sz="88462" autoAdjust="0"/>
  </p:normalViewPr>
  <p:slideViewPr>
    <p:cSldViewPr>
      <p:cViewPr varScale="1">
        <p:scale>
          <a:sx n="72" d="100"/>
          <a:sy n="72" d="100"/>
        </p:scale>
        <p:origin x="54" y="66"/>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slide" Target="slides/slide37.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handoutMaster" Target="handoutMasters/handoutMaster1.xml"/><Relationship Id="rId7" Type="http://schemas.openxmlformats.org/officeDocument/2006/relationships/slide" Target="slides/slide5.xml"/><Relationship Id="rId2" Type="http://schemas.openxmlformats.org/officeDocument/2006/relationships/slideMaster" Target="slideMasters/slideMaster2.xml"/><Relationship Id="rId16" Type="http://schemas.openxmlformats.org/officeDocument/2006/relationships/slide" Target="slides/slide14.xml"/><Relationship Id="rId29" Type="http://schemas.openxmlformats.org/officeDocument/2006/relationships/slide" Target="slides/slide27.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slide" Target="slides/slide38.xml"/><Relationship Id="rId45" Type="http://schemas.openxmlformats.org/officeDocument/2006/relationships/theme" Target="theme/theme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4" Type="http://schemas.openxmlformats.org/officeDocument/2006/relationships/viewProps" Target="viewProp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presProps" Target="presProps.xml"/><Relationship Id="rId8" Type="http://schemas.openxmlformats.org/officeDocument/2006/relationships/slide" Target="slides/slide6.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slide" Target="slides/slide36.xml"/><Relationship Id="rId46" Type="http://schemas.openxmlformats.org/officeDocument/2006/relationships/tableStyles" Target="tableStyles.xml"/><Relationship Id="rId20" Type="http://schemas.openxmlformats.org/officeDocument/2006/relationships/slide" Target="slides/slide18.xml"/><Relationship Id="rId41"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ço Reservado para Cabeçalho 1"/>
          <p:cNvSpPr>
            <a:spLocks noGrp="1"/>
          </p:cNvSpPr>
          <p:nvPr>
            <p:ph type="hdr" sz="quarter"/>
          </p:nvPr>
        </p:nvSpPr>
        <p:spPr>
          <a:xfrm>
            <a:off x="0" y="0"/>
            <a:ext cx="2946400" cy="496888"/>
          </a:xfrm>
          <a:prstGeom prst="rect">
            <a:avLst/>
          </a:prstGeom>
        </p:spPr>
        <p:txBody>
          <a:bodyPr vert="horz" lIns="91440" tIns="45720" rIns="91440" bIns="45720" rtlCol="0"/>
          <a:lstStyle>
            <a:lvl1pPr algn="l">
              <a:defRPr sz="1200"/>
            </a:lvl1pPr>
          </a:lstStyle>
          <a:p>
            <a:endParaRPr lang="pt-BR"/>
          </a:p>
        </p:txBody>
      </p:sp>
      <p:sp>
        <p:nvSpPr>
          <p:cNvPr id="3" name="Espaço Reservado para Data 2"/>
          <p:cNvSpPr>
            <a:spLocks noGrp="1"/>
          </p:cNvSpPr>
          <p:nvPr>
            <p:ph type="dt" sz="quarter" idx="1"/>
          </p:nvPr>
        </p:nvSpPr>
        <p:spPr>
          <a:xfrm>
            <a:off x="3849688" y="0"/>
            <a:ext cx="2946400" cy="496888"/>
          </a:xfrm>
          <a:prstGeom prst="rect">
            <a:avLst/>
          </a:prstGeom>
        </p:spPr>
        <p:txBody>
          <a:bodyPr vert="horz" lIns="91440" tIns="45720" rIns="91440" bIns="45720" rtlCol="0"/>
          <a:lstStyle>
            <a:lvl1pPr algn="r">
              <a:defRPr sz="1200"/>
            </a:lvl1pPr>
          </a:lstStyle>
          <a:p>
            <a:fld id="{E9DA78EC-537F-41D7-A411-76B4424BE04A}" type="datetimeFigureOut">
              <a:rPr lang="pt-BR" smtClean="0"/>
              <a:t>26/06/2019</a:t>
            </a:fld>
            <a:endParaRPr lang="pt-BR"/>
          </a:p>
        </p:txBody>
      </p:sp>
      <p:sp>
        <p:nvSpPr>
          <p:cNvPr id="4" name="Espaço Reservado para Rodapé 3"/>
          <p:cNvSpPr>
            <a:spLocks noGrp="1"/>
          </p:cNvSpPr>
          <p:nvPr>
            <p:ph type="ftr" sz="quarter" idx="2"/>
          </p:nvPr>
        </p:nvSpPr>
        <p:spPr>
          <a:xfrm>
            <a:off x="0" y="9429750"/>
            <a:ext cx="2946400" cy="496888"/>
          </a:xfrm>
          <a:prstGeom prst="rect">
            <a:avLst/>
          </a:prstGeom>
        </p:spPr>
        <p:txBody>
          <a:bodyPr vert="horz" lIns="91440" tIns="45720" rIns="91440" bIns="45720" rtlCol="0" anchor="b"/>
          <a:lstStyle>
            <a:lvl1pPr algn="l">
              <a:defRPr sz="1200"/>
            </a:lvl1pPr>
          </a:lstStyle>
          <a:p>
            <a:endParaRPr lang="pt-BR"/>
          </a:p>
        </p:txBody>
      </p:sp>
      <p:sp>
        <p:nvSpPr>
          <p:cNvPr id="5" name="Espaço Reservado para Número de Slide 4"/>
          <p:cNvSpPr>
            <a:spLocks noGrp="1"/>
          </p:cNvSpPr>
          <p:nvPr>
            <p:ph type="sldNum" sz="quarter" idx="3"/>
          </p:nvPr>
        </p:nvSpPr>
        <p:spPr>
          <a:xfrm>
            <a:off x="3849688" y="9429750"/>
            <a:ext cx="2946400" cy="496888"/>
          </a:xfrm>
          <a:prstGeom prst="rect">
            <a:avLst/>
          </a:prstGeom>
        </p:spPr>
        <p:txBody>
          <a:bodyPr vert="horz" lIns="91440" tIns="45720" rIns="91440" bIns="45720" rtlCol="0" anchor="b"/>
          <a:lstStyle>
            <a:lvl1pPr algn="r">
              <a:defRPr sz="1200"/>
            </a:lvl1pPr>
          </a:lstStyle>
          <a:p>
            <a:fld id="{97FC26D6-3D88-4EB4-A699-8E0E2504838D}" type="slidenum">
              <a:rPr lang="pt-BR" smtClean="0"/>
              <a:t>‹nº›</a:t>
            </a:fld>
            <a:endParaRPr lang="pt-BR"/>
          </a:p>
        </p:txBody>
      </p:sp>
    </p:spTree>
    <p:extLst>
      <p:ext uri="{BB962C8B-B14F-4D97-AF65-F5344CB8AC3E}">
        <p14:creationId xmlns:p14="http://schemas.microsoft.com/office/powerpoint/2010/main" val="1780273988"/>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098" name="Rectangle 1">
            <a:extLst>
              <a:ext uri="{FF2B5EF4-FFF2-40B4-BE49-F238E27FC236}">
                <a16:creationId xmlns="" xmlns:a16="http://schemas.microsoft.com/office/drawing/2014/main" id="{B2121467-2193-4D41-9BE6-C3441687C434}"/>
              </a:ext>
            </a:extLst>
          </p:cNvPr>
          <p:cNvSpPr>
            <a:spLocks noGrp="1" noRot="1" noChangeAspect="1"/>
          </p:cNvSpPr>
          <p:nvPr>
            <p:ph type="sldImg"/>
          </p:nvPr>
        </p:nvSpPr>
        <p:spPr bwMode="auto">
          <a:xfrm>
            <a:off x="90488" y="744538"/>
            <a:ext cx="6616700" cy="37226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sp>
      <p:sp>
        <p:nvSpPr>
          <p:cNvPr id="2" name="Rectangle 2">
            <a:extLst>
              <a:ext uri="{FF2B5EF4-FFF2-40B4-BE49-F238E27FC236}">
                <a16:creationId xmlns="" xmlns:a16="http://schemas.microsoft.com/office/drawing/2014/main" id="{C4C4D0C6-B292-4EA3-94C7-B5A24431024C}"/>
              </a:ext>
            </a:extLst>
          </p:cNvPr>
          <p:cNvSpPr>
            <a:spLocks noGrp="1"/>
          </p:cNvSpPr>
          <p:nvPr>
            <p:ph type="body" sz="quarter" idx="1"/>
          </p:nvPr>
        </p:nvSpPr>
        <p:spPr bwMode="auto">
          <a:xfrm>
            <a:off x="906357" y="4715153"/>
            <a:ext cx="4984962" cy="44669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cmpd="sng">
                <a:solidFill>
                  <a:srgbClr val="000000"/>
                </a:solidFill>
                <a:prstDash val="solid"/>
                <a:round/>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vert="horz" wrap="square" lIns="91440" tIns="45720" rIns="91440" bIns="45720" numCol="1" anchor="t" anchorCtr="0" compatLnSpc="1">
            <a:prstTxWarp prst="textNoShape">
              <a:avLst/>
            </a:prstTxWarp>
          </a:bodyPr>
          <a:lstStyle/>
          <a:p>
            <a:pPr lvl="0"/>
            <a:r>
              <a:rPr lang="pt-BR" altLang="pt-BR" noProof="0">
                <a:sym typeface="Calibri" panose="020F0502020204030204" pitchFamily="34" charset="0"/>
              </a:rPr>
              <a:t>Click to edit Master text styles</a:t>
            </a:r>
          </a:p>
          <a:p>
            <a:pPr lvl="1"/>
            <a:r>
              <a:rPr lang="pt-BR" altLang="pt-BR" noProof="0">
                <a:sym typeface="Calibri" panose="020F0502020204030204" pitchFamily="34" charset="0"/>
              </a:rPr>
              <a:t>Second level</a:t>
            </a:r>
          </a:p>
          <a:p>
            <a:pPr lvl="2"/>
            <a:r>
              <a:rPr lang="pt-BR" altLang="pt-BR" noProof="0">
                <a:sym typeface="Calibri" panose="020F0502020204030204" pitchFamily="34" charset="0"/>
              </a:rPr>
              <a:t>Third level</a:t>
            </a:r>
          </a:p>
          <a:p>
            <a:pPr lvl="3"/>
            <a:r>
              <a:rPr lang="pt-BR" altLang="pt-BR" noProof="0">
                <a:sym typeface="Calibri" panose="020F0502020204030204" pitchFamily="34" charset="0"/>
              </a:rPr>
              <a:t>Fourth level</a:t>
            </a:r>
          </a:p>
          <a:p>
            <a:pPr lvl="4"/>
            <a:r>
              <a:rPr lang="pt-BR" altLang="pt-BR" noProof="0">
                <a:sym typeface="Calibri" panose="020F0502020204030204" pitchFamily="34" charset="0"/>
              </a:rPr>
              <a:t>Fifth level</a:t>
            </a:r>
          </a:p>
        </p:txBody>
      </p:sp>
    </p:spTree>
    <p:extLst>
      <p:ext uri="{BB962C8B-B14F-4D97-AF65-F5344CB8AC3E}">
        <p14:creationId xmlns:p14="http://schemas.microsoft.com/office/powerpoint/2010/main" val="1130324800"/>
      </p:ext>
    </p:extLst>
  </p:cSld>
  <p:clrMap bg1="lt1" tx1="dk1" bg2="lt2" tx2="dk2" accent1="accent1" accent2="accent2" accent3="accent3" accent4="accent4" accent5="accent5" accent6="accent6" hlink="hlink" folHlink="folHlink"/>
  <p:notesStyle>
    <a:lvl1pPr algn="l" rtl="0" eaLnBrk="0" fontAlgn="base" hangingPunct="0">
      <a:spcBef>
        <a:spcPct val="0"/>
      </a:spcBef>
      <a:spcAft>
        <a:spcPct val="0"/>
      </a:spcAft>
      <a:defRPr sz="1200"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1pPr>
    <a:lvl2pPr indent="228600" algn="l" rtl="0" eaLnBrk="0" fontAlgn="base" hangingPunct="0">
      <a:spcBef>
        <a:spcPct val="0"/>
      </a:spcBef>
      <a:spcAft>
        <a:spcPct val="0"/>
      </a:spcAft>
      <a:defRPr sz="1200"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2pPr>
    <a:lvl3pPr indent="457200" algn="l" rtl="0" eaLnBrk="0" fontAlgn="base" hangingPunct="0">
      <a:spcBef>
        <a:spcPct val="0"/>
      </a:spcBef>
      <a:spcAft>
        <a:spcPct val="0"/>
      </a:spcAft>
      <a:defRPr sz="1200"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3pPr>
    <a:lvl4pPr indent="685800" algn="l" rtl="0" eaLnBrk="0" fontAlgn="base" hangingPunct="0">
      <a:spcBef>
        <a:spcPct val="0"/>
      </a:spcBef>
      <a:spcAft>
        <a:spcPct val="0"/>
      </a:spcAft>
      <a:defRPr sz="1200"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4pPr>
    <a:lvl5pPr indent="914400" algn="l" rtl="0" eaLnBrk="0" fontAlgn="base" hangingPunct="0">
      <a:spcBef>
        <a:spcPct val="0"/>
      </a:spcBef>
      <a:spcAft>
        <a:spcPct val="0"/>
      </a:spcAft>
      <a:defRPr sz="1200" kern="1200">
        <a:solidFill>
          <a:srgbClr val="000000"/>
        </a:solidFill>
        <a:latin typeface="Calibri" panose="020F0502020204030204" pitchFamily="34" charset="0"/>
        <a:ea typeface="+mn-ea"/>
        <a:cs typeface="Calibri" panose="020F0502020204030204" pitchFamily="34" charset="0"/>
        <a:sym typeface="Calibri" panose="020F0502020204030204" pitchFamily="34"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Arrumar o gráfico – 2000 repetido, aumenta pra 1960</a:t>
            </a:r>
          </a:p>
        </p:txBody>
      </p:sp>
    </p:spTree>
    <p:extLst>
      <p:ext uri="{BB962C8B-B14F-4D97-AF65-F5344CB8AC3E}">
        <p14:creationId xmlns:p14="http://schemas.microsoft.com/office/powerpoint/2010/main" val="331506527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1579717302"/>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179113229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86530701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412130713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96016625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290608370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3337302811"/>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320007532"/>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335661173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20453579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Arrumar o gráfico – 2000 repetido, aumenta pra 1960</a:t>
            </a:r>
          </a:p>
        </p:txBody>
      </p:sp>
    </p:spTree>
    <p:extLst>
      <p:ext uri="{BB962C8B-B14F-4D97-AF65-F5344CB8AC3E}">
        <p14:creationId xmlns:p14="http://schemas.microsoft.com/office/powerpoint/2010/main" val="2952596323"/>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583095897"/>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1318713575"/>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1053575838"/>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2954146866"/>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3298425352"/>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2652922035"/>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1365635129"/>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101753857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42004558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262811787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176755239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285260446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112076242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96949372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a:xfrm>
            <a:off x="90488" y="744538"/>
            <a:ext cx="6616700" cy="3722687"/>
          </a:xfrm>
        </p:spPr>
      </p:sp>
      <p:sp>
        <p:nvSpPr>
          <p:cNvPr id="3" name="Espaço Reservado para Anotações 2"/>
          <p:cNvSpPr>
            <a:spLocks noGrp="1"/>
          </p:cNvSpPr>
          <p:nvPr>
            <p:ph type="body" idx="1"/>
          </p:nvPr>
        </p:nvSpPr>
        <p:spPr/>
        <p:txBody>
          <a:bodyPr/>
          <a:lstStyle/>
          <a:p>
            <a:r>
              <a:rPr lang="pt-BR" dirty="0"/>
              <a:t>Trocar verde por idade. Revisar gráfico – tamanho de barras errado.</a:t>
            </a:r>
          </a:p>
        </p:txBody>
      </p:sp>
    </p:spTree>
    <p:extLst>
      <p:ext uri="{BB962C8B-B14F-4D97-AF65-F5344CB8AC3E}">
        <p14:creationId xmlns:p14="http://schemas.microsoft.com/office/powerpoint/2010/main" val="135393057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Slide de Títul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4C08A860-E05C-41B4-850A-A4FCF0EFC2D3}"/>
              </a:ext>
            </a:extLst>
          </p:cNvPr>
          <p:cNvSpPr>
            <a:spLocks noGrp="1"/>
          </p:cNvSpPr>
          <p:nvPr>
            <p:ph type="ctrTitle"/>
          </p:nvPr>
        </p:nvSpPr>
        <p:spPr>
          <a:xfrm>
            <a:off x="1524000" y="1122363"/>
            <a:ext cx="9144000" cy="2387600"/>
          </a:xfrm>
        </p:spPr>
        <p:txBody>
          <a:bodyPr anchor="b"/>
          <a:lstStyle>
            <a:lvl1pPr algn="ctr">
              <a:defRPr sz="6000"/>
            </a:lvl1pPr>
          </a:lstStyle>
          <a:p>
            <a:r>
              <a:rPr lang="pt-BR"/>
              <a:t>Clique para editar o título Mestre</a:t>
            </a:r>
          </a:p>
        </p:txBody>
      </p:sp>
      <p:sp>
        <p:nvSpPr>
          <p:cNvPr id="3" name="Subtítulo 2">
            <a:extLst>
              <a:ext uri="{FF2B5EF4-FFF2-40B4-BE49-F238E27FC236}">
                <a16:creationId xmlns="" xmlns:a16="http://schemas.microsoft.com/office/drawing/2014/main" id="{0215E4CA-C937-4306-AFA0-CB42C6E89C47}"/>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pt-BR"/>
              <a:t>Clique para editar o estilo do subtítulo Mestre</a:t>
            </a:r>
          </a:p>
        </p:txBody>
      </p:sp>
      <p:sp>
        <p:nvSpPr>
          <p:cNvPr id="4" name="Rectangle 3">
            <a:extLst>
              <a:ext uri="{FF2B5EF4-FFF2-40B4-BE49-F238E27FC236}">
                <a16:creationId xmlns="" xmlns:a16="http://schemas.microsoft.com/office/drawing/2014/main" id="{90587CB1-F8C2-4D15-B8FB-2316DF49F35A}"/>
              </a:ext>
            </a:extLst>
          </p:cNvPr>
          <p:cNvSpPr>
            <a:spLocks noGrp="1"/>
          </p:cNvSpPr>
          <p:nvPr>
            <p:ph type="sldNum" sz="quarter" idx="10"/>
          </p:nvPr>
        </p:nvSpPr>
        <p:spPr>
          <a:ln/>
        </p:spPr>
        <p:txBody>
          <a:bodyPr/>
          <a:lstStyle>
            <a:lvl1pPr>
              <a:defRPr/>
            </a:lvl1pPr>
          </a:lstStyle>
          <a:p>
            <a:pPr>
              <a:defRPr/>
            </a:pPr>
            <a:fld id="{42F932FC-6BE4-49CE-946C-4FED154719F7}" type="slidenum">
              <a:rPr lang="pt-BR" altLang="pt-BR"/>
              <a:pPr>
                <a:defRPr/>
              </a:pPr>
              <a:t>‹nº›</a:t>
            </a:fld>
            <a:endParaRPr lang="pt-BR" altLang="pt-BR"/>
          </a:p>
        </p:txBody>
      </p:sp>
    </p:spTree>
    <p:extLst>
      <p:ext uri="{BB962C8B-B14F-4D97-AF65-F5344CB8AC3E}">
        <p14:creationId xmlns:p14="http://schemas.microsoft.com/office/powerpoint/2010/main" val="42017408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e Texto Vertical">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6F4810CF-F877-467B-B7EE-1A977F206BA9}"/>
              </a:ext>
            </a:extLst>
          </p:cNvPr>
          <p:cNvSpPr>
            <a:spLocks noGrp="1"/>
          </p:cNvSpPr>
          <p:nvPr>
            <p:ph type="title"/>
          </p:nvPr>
        </p:nvSpPr>
        <p:spPr/>
        <p:txBody>
          <a:bodyPr/>
          <a:lstStyle/>
          <a:p>
            <a:r>
              <a:rPr lang="pt-BR"/>
              <a:t>Clique para editar o título Mestre</a:t>
            </a:r>
          </a:p>
        </p:txBody>
      </p:sp>
      <p:sp>
        <p:nvSpPr>
          <p:cNvPr id="3" name="Espaço Reservado para Texto Vertical 2">
            <a:extLst>
              <a:ext uri="{FF2B5EF4-FFF2-40B4-BE49-F238E27FC236}">
                <a16:creationId xmlns="" xmlns:a16="http://schemas.microsoft.com/office/drawing/2014/main" id="{46F6DF05-4D9B-4517-BE7A-FE0BF8A9C220}"/>
              </a:ext>
            </a:extLst>
          </p:cNvPr>
          <p:cNvSpPr>
            <a:spLocks noGrp="1"/>
          </p:cNvSpPr>
          <p:nvPr>
            <p:ph type="body" orient="vert" idx="1"/>
          </p:nvPr>
        </p:nvSpPr>
        <p:spPr/>
        <p:txBody>
          <a:bodyPr vert="eaVert"/>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Rectangle 3">
            <a:extLst>
              <a:ext uri="{FF2B5EF4-FFF2-40B4-BE49-F238E27FC236}">
                <a16:creationId xmlns="" xmlns:a16="http://schemas.microsoft.com/office/drawing/2014/main" id="{FF5625BE-C6A1-4E11-A701-BB51CC6A54CF}"/>
              </a:ext>
            </a:extLst>
          </p:cNvPr>
          <p:cNvSpPr>
            <a:spLocks noGrp="1"/>
          </p:cNvSpPr>
          <p:nvPr>
            <p:ph type="sldNum" sz="quarter" idx="10"/>
          </p:nvPr>
        </p:nvSpPr>
        <p:spPr>
          <a:ln/>
        </p:spPr>
        <p:txBody>
          <a:bodyPr/>
          <a:lstStyle>
            <a:lvl1pPr>
              <a:defRPr/>
            </a:lvl1pPr>
          </a:lstStyle>
          <a:p>
            <a:pPr>
              <a:defRPr/>
            </a:pPr>
            <a:fld id="{7B9BF6AD-803D-4AD2-B035-BC438C29F86D}" type="slidenum">
              <a:rPr lang="pt-BR" altLang="pt-BR"/>
              <a:pPr>
                <a:defRPr/>
              </a:pPr>
              <a:t>‹nº›</a:t>
            </a:fld>
            <a:endParaRPr lang="pt-BR" altLang="pt-BR"/>
          </a:p>
        </p:txBody>
      </p:sp>
    </p:spTree>
    <p:extLst>
      <p:ext uri="{BB962C8B-B14F-4D97-AF65-F5344CB8AC3E}">
        <p14:creationId xmlns:p14="http://schemas.microsoft.com/office/powerpoint/2010/main" val="42605001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exto e Título Vertical">
    <p:spTree>
      <p:nvGrpSpPr>
        <p:cNvPr id="1" name=""/>
        <p:cNvGrpSpPr/>
        <p:nvPr/>
      </p:nvGrpSpPr>
      <p:grpSpPr>
        <a:xfrm>
          <a:off x="0" y="0"/>
          <a:ext cx="0" cy="0"/>
          <a:chOff x="0" y="0"/>
          <a:chExt cx="0" cy="0"/>
        </a:xfrm>
      </p:grpSpPr>
      <p:sp>
        <p:nvSpPr>
          <p:cNvPr id="2" name="Título Vertical 1">
            <a:extLst>
              <a:ext uri="{FF2B5EF4-FFF2-40B4-BE49-F238E27FC236}">
                <a16:creationId xmlns="" xmlns:a16="http://schemas.microsoft.com/office/drawing/2014/main" id="{02D0CC52-EC26-4A43-9048-19B7850BCD3E}"/>
              </a:ext>
            </a:extLst>
          </p:cNvPr>
          <p:cNvSpPr>
            <a:spLocks noGrp="1"/>
          </p:cNvSpPr>
          <p:nvPr>
            <p:ph type="title" orient="vert"/>
          </p:nvPr>
        </p:nvSpPr>
        <p:spPr>
          <a:xfrm>
            <a:off x="8839200" y="90488"/>
            <a:ext cx="2743200" cy="6767512"/>
          </a:xfrm>
        </p:spPr>
        <p:txBody>
          <a:bodyPr vert="eaVert"/>
          <a:lstStyle/>
          <a:p>
            <a:r>
              <a:rPr lang="pt-BR"/>
              <a:t>Clique para editar o título Mestre</a:t>
            </a:r>
          </a:p>
        </p:txBody>
      </p:sp>
      <p:sp>
        <p:nvSpPr>
          <p:cNvPr id="3" name="Espaço Reservado para Texto Vertical 2">
            <a:extLst>
              <a:ext uri="{FF2B5EF4-FFF2-40B4-BE49-F238E27FC236}">
                <a16:creationId xmlns="" xmlns:a16="http://schemas.microsoft.com/office/drawing/2014/main" id="{4AB1C455-96AF-4114-9926-20054F19F9E8}"/>
              </a:ext>
            </a:extLst>
          </p:cNvPr>
          <p:cNvSpPr>
            <a:spLocks noGrp="1"/>
          </p:cNvSpPr>
          <p:nvPr>
            <p:ph type="body" orient="vert" idx="1"/>
          </p:nvPr>
        </p:nvSpPr>
        <p:spPr>
          <a:xfrm>
            <a:off x="609600" y="90488"/>
            <a:ext cx="8077200" cy="6767512"/>
          </a:xfrm>
        </p:spPr>
        <p:txBody>
          <a:bodyPr vert="eaVert"/>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Rectangle 3">
            <a:extLst>
              <a:ext uri="{FF2B5EF4-FFF2-40B4-BE49-F238E27FC236}">
                <a16:creationId xmlns="" xmlns:a16="http://schemas.microsoft.com/office/drawing/2014/main" id="{B004094B-E32C-4BD8-947B-84CAC6D3F604}"/>
              </a:ext>
            </a:extLst>
          </p:cNvPr>
          <p:cNvSpPr>
            <a:spLocks noGrp="1"/>
          </p:cNvSpPr>
          <p:nvPr>
            <p:ph type="sldNum" sz="quarter" idx="10"/>
          </p:nvPr>
        </p:nvSpPr>
        <p:spPr>
          <a:ln/>
        </p:spPr>
        <p:txBody>
          <a:bodyPr/>
          <a:lstStyle>
            <a:lvl1pPr>
              <a:defRPr/>
            </a:lvl1pPr>
          </a:lstStyle>
          <a:p>
            <a:pPr>
              <a:defRPr/>
            </a:pPr>
            <a:fld id="{D2A723F4-9FD2-4ACF-B37C-53F2E5BA1517}" type="slidenum">
              <a:rPr lang="pt-BR" altLang="pt-BR"/>
              <a:pPr>
                <a:defRPr/>
              </a:pPr>
              <a:t>‹nº›</a:t>
            </a:fld>
            <a:endParaRPr lang="pt-BR" altLang="pt-BR"/>
          </a:p>
        </p:txBody>
      </p:sp>
    </p:spTree>
    <p:extLst>
      <p:ext uri="{BB962C8B-B14F-4D97-AF65-F5344CB8AC3E}">
        <p14:creationId xmlns:p14="http://schemas.microsoft.com/office/powerpoint/2010/main" val="106947333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Slide de Títul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4D2F2F93-9D5C-4AF3-896B-329CFC51E1FB}"/>
              </a:ext>
            </a:extLst>
          </p:cNvPr>
          <p:cNvSpPr>
            <a:spLocks noGrp="1"/>
          </p:cNvSpPr>
          <p:nvPr>
            <p:ph type="ctrTitle"/>
          </p:nvPr>
        </p:nvSpPr>
        <p:spPr>
          <a:xfrm>
            <a:off x="1524000" y="1122363"/>
            <a:ext cx="9144000" cy="2387600"/>
          </a:xfrm>
          <a:prstGeom prst="rect">
            <a:avLst/>
          </a:prstGeom>
        </p:spPr>
        <p:txBody>
          <a:bodyPr anchor="b"/>
          <a:lstStyle>
            <a:lvl1pPr algn="ctr">
              <a:defRPr sz="6000"/>
            </a:lvl1pPr>
          </a:lstStyle>
          <a:p>
            <a:r>
              <a:rPr lang="pt-BR"/>
              <a:t>Clique para editar o título Mestre</a:t>
            </a:r>
          </a:p>
        </p:txBody>
      </p:sp>
      <p:sp>
        <p:nvSpPr>
          <p:cNvPr id="3" name="Subtítulo 2">
            <a:extLst>
              <a:ext uri="{FF2B5EF4-FFF2-40B4-BE49-F238E27FC236}">
                <a16:creationId xmlns="" xmlns:a16="http://schemas.microsoft.com/office/drawing/2014/main" id="{FAC6633C-A0B2-48F4-9570-00FFE97F42CC}"/>
              </a:ext>
            </a:extLst>
          </p:cNvPr>
          <p:cNvSpPr>
            <a:spLocks noGrp="1"/>
          </p:cNvSpPr>
          <p:nvPr>
            <p:ph type="subTitle" idx="1"/>
          </p:nvPr>
        </p:nvSpPr>
        <p:spPr>
          <a:xfrm>
            <a:off x="1524000" y="3602038"/>
            <a:ext cx="9144000" cy="1655762"/>
          </a:xfrm>
          <a:prstGeom prst="rect">
            <a:avLst/>
          </a:prstGeo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pt-BR"/>
              <a:t>Clique para editar o estilo do subtítulo Mestre</a:t>
            </a:r>
          </a:p>
        </p:txBody>
      </p:sp>
      <p:sp>
        <p:nvSpPr>
          <p:cNvPr id="4" name="Rectangle 1">
            <a:extLst>
              <a:ext uri="{FF2B5EF4-FFF2-40B4-BE49-F238E27FC236}">
                <a16:creationId xmlns="" xmlns:a16="http://schemas.microsoft.com/office/drawing/2014/main" id="{EF8BFFD5-DF0F-49ED-B80D-64DDE4A738C9}"/>
              </a:ext>
            </a:extLst>
          </p:cNvPr>
          <p:cNvSpPr>
            <a:spLocks noGrp="1"/>
          </p:cNvSpPr>
          <p:nvPr>
            <p:ph type="sldNum" sz="quarter" idx="10"/>
          </p:nvPr>
        </p:nvSpPr>
        <p:spPr>
          <a:ln/>
        </p:spPr>
        <p:txBody>
          <a:bodyPr/>
          <a:lstStyle>
            <a:lvl1pPr>
              <a:defRPr/>
            </a:lvl1pPr>
          </a:lstStyle>
          <a:p>
            <a:pPr>
              <a:defRPr/>
            </a:pPr>
            <a:fld id="{50273496-CE59-4A97-BA06-8AAE168B88BD}" type="slidenum">
              <a:rPr lang="pt-BR" altLang="pt-BR"/>
              <a:pPr>
                <a:defRPr/>
              </a:pPr>
              <a:t>‹nº›</a:t>
            </a:fld>
            <a:endParaRPr lang="pt-BR" altLang="pt-BR"/>
          </a:p>
        </p:txBody>
      </p:sp>
    </p:spTree>
    <p:extLst>
      <p:ext uri="{BB962C8B-B14F-4D97-AF65-F5344CB8AC3E}">
        <p14:creationId xmlns:p14="http://schemas.microsoft.com/office/powerpoint/2010/main" val="11736492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ítulo e Conteúd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B88C3664-BA7E-40B4-8337-50756E79B4C5}"/>
              </a:ext>
            </a:extLst>
          </p:cNvPr>
          <p:cNvSpPr>
            <a:spLocks noGrp="1"/>
          </p:cNvSpPr>
          <p:nvPr>
            <p:ph type="title"/>
          </p:nvPr>
        </p:nvSpPr>
        <p:spPr>
          <a:xfrm>
            <a:off x="838200" y="365125"/>
            <a:ext cx="10515600" cy="1325563"/>
          </a:xfrm>
          <a:prstGeom prst="rect">
            <a:avLst/>
          </a:prstGeom>
        </p:spPr>
        <p:txBody>
          <a:bodyPr/>
          <a:lstStyle/>
          <a:p>
            <a:r>
              <a:rPr lang="pt-BR"/>
              <a:t>Clique para editar o título Mestre</a:t>
            </a:r>
          </a:p>
        </p:txBody>
      </p:sp>
      <p:sp>
        <p:nvSpPr>
          <p:cNvPr id="3" name="Espaço Reservado para Conteúdo 2">
            <a:extLst>
              <a:ext uri="{FF2B5EF4-FFF2-40B4-BE49-F238E27FC236}">
                <a16:creationId xmlns="" xmlns:a16="http://schemas.microsoft.com/office/drawing/2014/main" id="{40558ED5-106F-43B2-9309-0D750A295FB8}"/>
              </a:ext>
            </a:extLst>
          </p:cNvPr>
          <p:cNvSpPr>
            <a:spLocks noGrp="1"/>
          </p:cNvSpPr>
          <p:nvPr>
            <p:ph idx="1"/>
          </p:nvPr>
        </p:nvSpPr>
        <p:spPr>
          <a:xfrm>
            <a:off x="838200" y="1825625"/>
            <a:ext cx="10515600" cy="4351338"/>
          </a:xfrm>
          <a:prstGeom prst="rect">
            <a:avLst/>
          </a:prstGeo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Rectangle 1">
            <a:extLst>
              <a:ext uri="{FF2B5EF4-FFF2-40B4-BE49-F238E27FC236}">
                <a16:creationId xmlns="" xmlns:a16="http://schemas.microsoft.com/office/drawing/2014/main" id="{13D0F315-59C7-40BB-87E0-EA212005628D}"/>
              </a:ext>
            </a:extLst>
          </p:cNvPr>
          <p:cNvSpPr>
            <a:spLocks noGrp="1"/>
          </p:cNvSpPr>
          <p:nvPr>
            <p:ph type="sldNum" sz="quarter" idx="10"/>
          </p:nvPr>
        </p:nvSpPr>
        <p:spPr>
          <a:ln/>
        </p:spPr>
        <p:txBody>
          <a:bodyPr/>
          <a:lstStyle>
            <a:lvl1pPr>
              <a:defRPr/>
            </a:lvl1pPr>
          </a:lstStyle>
          <a:p>
            <a:pPr>
              <a:defRPr/>
            </a:pPr>
            <a:fld id="{FB74E43F-49E8-4532-B6BE-5E1CA797ADEA}" type="slidenum">
              <a:rPr lang="pt-BR" altLang="pt-BR"/>
              <a:pPr>
                <a:defRPr/>
              </a:pPr>
              <a:t>‹nº›</a:t>
            </a:fld>
            <a:endParaRPr lang="pt-BR" altLang="pt-BR"/>
          </a:p>
        </p:txBody>
      </p:sp>
    </p:spTree>
    <p:extLst>
      <p:ext uri="{BB962C8B-B14F-4D97-AF65-F5344CB8AC3E}">
        <p14:creationId xmlns:p14="http://schemas.microsoft.com/office/powerpoint/2010/main" val="78100831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Cabeçalho da Seçã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9D03CD42-22F4-4619-87BB-7796AC91AD43}"/>
              </a:ext>
            </a:extLst>
          </p:cNvPr>
          <p:cNvSpPr>
            <a:spLocks noGrp="1"/>
          </p:cNvSpPr>
          <p:nvPr>
            <p:ph type="title"/>
          </p:nvPr>
        </p:nvSpPr>
        <p:spPr>
          <a:xfrm>
            <a:off x="831850" y="1709738"/>
            <a:ext cx="10515600" cy="2852737"/>
          </a:xfrm>
          <a:prstGeom prst="rect">
            <a:avLst/>
          </a:prstGeom>
        </p:spPr>
        <p:txBody>
          <a:bodyPr anchor="b"/>
          <a:lstStyle>
            <a:lvl1pPr>
              <a:defRPr sz="6000"/>
            </a:lvl1pPr>
          </a:lstStyle>
          <a:p>
            <a:r>
              <a:rPr lang="pt-BR"/>
              <a:t>Clique para editar o título Mestre</a:t>
            </a:r>
          </a:p>
        </p:txBody>
      </p:sp>
      <p:sp>
        <p:nvSpPr>
          <p:cNvPr id="3" name="Espaço Reservado para Texto 2">
            <a:extLst>
              <a:ext uri="{FF2B5EF4-FFF2-40B4-BE49-F238E27FC236}">
                <a16:creationId xmlns="" xmlns:a16="http://schemas.microsoft.com/office/drawing/2014/main" id="{19028A5F-96EA-41D6-8F74-64CA8537F7BE}"/>
              </a:ext>
            </a:extLst>
          </p:cNvPr>
          <p:cNvSpPr>
            <a:spLocks noGrp="1"/>
          </p:cNvSpPr>
          <p:nvPr>
            <p:ph type="body" idx="1"/>
          </p:nvPr>
        </p:nvSpPr>
        <p:spPr>
          <a:xfrm>
            <a:off x="831850" y="4589463"/>
            <a:ext cx="10515600" cy="1500187"/>
          </a:xfrm>
          <a:prstGeom prst="rect">
            <a:avLst/>
          </a:prstGeo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pt-BR"/>
              <a:t>Clique para editar os estilos de texto Mestres</a:t>
            </a:r>
          </a:p>
        </p:txBody>
      </p:sp>
      <p:sp>
        <p:nvSpPr>
          <p:cNvPr id="4" name="Rectangle 1">
            <a:extLst>
              <a:ext uri="{FF2B5EF4-FFF2-40B4-BE49-F238E27FC236}">
                <a16:creationId xmlns="" xmlns:a16="http://schemas.microsoft.com/office/drawing/2014/main" id="{53D968D6-4857-4BF6-AE42-0ECFDA9F78B4}"/>
              </a:ext>
            </a:extLst>
          </p:cNvPr>
          <p:cNvSpPr>
            <a:spLocks noGrp="1"/>
          </p:cNvSpPr>
          <p:nvPr>
            <p:ph type="sldNum" sz="quarter" idx="10"/>
          </p:nvPr>
        </p:nvSpPr>
        <p:spPr>
          <a:ln/>
        </p:spPr>
        <p:txBody>
          <a:bodyPr/>
          <a:lstStyle>
            <a:lvl1pPr>
              <a:defRPr/>
            </a:lvl1pPr>
          </a:lstStyle>
          <a:p>
            <a:pPr>
              <a:defRPr/>
            </a:pPr>
            <a:fld id="{C2681461-464D-453E-B92A-11B91BE0B877}" type="slidenum">
              <a:rPr lang="pt-BR" altLang="pt-BR"/>
              <a:pPr>
                <a:defRPr/>
              </a:pPr>
              <a:t>‹nº›</a:t>
            </a:fld>
            <a:endParaRPr lang="pt-BR" altLang="pt-BR"/>
          </a:p>
        </p:txBody>
      </p:sp>
    </p:spTree>
    <p:extLst>
      <p:ext uri="{BB962C8B-B14F-4D97-AF65-F5344CB8AC3E}">
        <p14:creationId xmlns:p14="http://schemas.microsoft.com/office/powerpoint/2010/main" val="25990072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Duas Partes de Conteúd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EDBD2A9C-2F57-4A0F-BF3A-9998C954BC04}"/>
              </a:ext>
            </a:extLst>
          </p:cNvPr>
          <p:cNvSpPr>
            <a:spLocks noGrp="1"/>
          </p:cNvSpPr>
          <p:nvPr>
            <p:ph type="title"/>
          </p:nvPr>
        </p:nvSpPr>
        <p:spPr>
          <a:xfrm>
            <a:off x="838200" y="365125"/>
            <a:ext cx="10515600" cy="1325563"/>
          </a:xfrm>
          <a:prstGeom prst="rect">
            <a:avLst/>
          </a:prstGeom>
        </p:spPr>
        <p:txBody>
          <a:bodyPr/>
          <a:lstStyle/>
          <a:p>
            <a:r>
              <a:rPr lang="pt-BR"/>
              <a:t>Clique para editar o título Mestre</a:t>
            </a:r>
          </a:p>
        </p:txBody>
      </p:sp>
      <p:sp>
        <p:nvSpPr>
          <p:cNvPr id="3" name="Espaço Reservado para Conteúdo 2">
            <a:extLst>
              <a:ext uri="{FF2B5EF4-FFF2-40B4-BE49-F238E27FC236}">
                <a16:creationId xmlns="" xmlns:a16="http://schemas.microsoft.com/office/drawing/2014/main" id="{E7D0A1C4-40F7-43D8-99CA-A522F9DDE638}"/>
              </a:ext>
            </a:extLst>
          </p:cNvPr>
          <p:cNvSpPr>
            <a:spLocks noGrp="1"/>
          </p:cNvSpPr>
          <p:nvPr>
            <p:ph sz="half" idx="1"/>
          </p:nvPr>
        </p:nvSpPr>
        <p:spPr>
          <a:xfrm>
            <a:off x="838200" y="1825625"/>
            <a:ext cx="5181600" cy="4351338"/>
          </a:xfrm>
          <a:prstGeom prst="rect">
            <a:avLst/>
          </a:prstGeo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Conteúdo 3">
            <a:extLst>
              <a:ext uri="{FF2B5EF4-FFF2-40B4-BE49-F238E27FC236}">
                <a16:creationId xmlns="" xmlns:a16="http://schemas.microsoft.com/office/drawing/2014/main" id="{37774E22-7345-4F29-A54E-BF30006FDEA6}"/>
              </a:ext>
            </a:extLst>
          </p:cNvPr>
          <p:cNvSpPr>
            <a:spLocks noGrp="1"/>
          </p:cNvSpPr>
          <p:nvPr>
            <p:ph sz="half" idx="2"/>
          </p:nvPr>
        </p:nvSpPr>
        <p:spPr>
          <a:xfrm>
            <a:off x="6172200" y="1825625"/>
            <a:ext cx="5181600" cy="4351338"/>
          </a:xfrm>
          <a:prstGeom prst="rect">
            <a:avLst/>
          </a:prstGeo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5" name="Rectangle 1">
            <a:extLst>
              <a:ext uri="{FF2B5EF4-FFF2-40B4-BE49-F238E27FC236}">
                <a16:creationId xmlns="" xmlns:a16="http://schemas.microsoft.com/office/drawing/2014/main" id="{B552B1C8-D74D-4BD1-8592-6C650AF1A5D6}"/>
              </a:ext>
            </a:extLst>
          </p:cNvPr>
          <p:cNvSpPr>
            <a:spLocks noGrp="1"/>
          </p:cNvSpPr>
          <p:nvPr>
            <p:ph type="sldNum" sz="quarter" idx="10"/>
          </p:nvPr>
        </p:nvSpPr>
        <p:spPr>
          <a:ln/>
        </p:spPr>
        <p:txBody>
          <a:bodyPr/>
          <a:lstStyle>
            <a:lvl1pPr>
              <a:defRPr/>
            </a:lvl1pPr>
          </a:lstStyle>
          <a:p>
            <a:pPr>
              <a:defRPr/>
            </a:pPr>
            <a:fld id="{0F872B76-4861-40EA-AF31-BDF5CF216409}" type="slidenum">
              <a:rPr lang="pt-BR" altLang="pt-BR"/>
              <a:pPr>
                <a:defRPr/>
              </a:pPr>
              <a:t>‹nº›</a:t>
            </a:fld>
            <a:endParaRPr lang="pt-BR" altLang="pt-BR"/>
          </a:p>
        </p:txBody>
      </p:sp>
    </p:spTree>
    <p:extLst>
      <p:ext uri="{BB962C8B-B14F-4D97-AF65-F5344CB8AC3E}">
        <p14:creationId xmlns:p14="http://schemas.microsoft.com/office/powerpoint/2010/main" val="101633881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açã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460BEEA0-1144-434C-863E-BDCF15B7AB5E}"/>
              </a:ext>
            </a:extLst>
          </p:cNvPr>
          <p:cNvSpPr>
            <a:spLocks noGrp="1"/>
          </p:cNvSpPr>
          <p:nvPr>
            <p:ph type="title"/>
          </p:nvPr>
        </p:nvSpPr>
        <p:spPr>
          <a:xfrm>
            <a:off x="839788" y="365125"/>
            <a:ext cx="10515600" cy="1325563"/>
          </a:xfrm>
          <a:prstGeom prst="rect">
            <a:avLst/>
          </a:prstGeom>
        </p:spPr>
        <p:txBody>
          <a:bodyPr/>
          <a:lstStyle/>
          <a:p>
            <a:r>
              <a:rPr lang="pt-BR"/>
              <a:t>Clique para editar o título Mestre</a:t>
            </a:r>
          </a:p>
        </p:txBody>
      </p:sp>
      <p:sp>
        <p:nvSpPr>
          <p:cNvPr id="3" name="Espaço Reservado para Texto 2">
            <a:extLst>
              <a:ext uri="{FF2B5EF4-FFF2-40B4-BE49-F238E27FC236}">
                <a16:creationId xmlns="" xmlns:a16="http://schemas.microsoft.com/office/drawing/2014/main" id="{BB562717-1616-48C2-A8B8-D06DDF83ACD4}"/>
              </a:ext>
            </a:extLst>
          </p:cNvPr>
          <p:cNvSpPr>
            <a:spLocks noGrp="1"/>
          </p:cNvSpPr>
          <p:nvPr>
            <p:ph type="body" idx="1"/>
          </p:nvPr>
        </p:nvSpPr>
        <p:spPr>
          <a:xfrm>
            <a:off x="839788" y="1681163"/>
            <a:ext cx="5157787"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a:t>Clique para editar os estilos de texto Mestres</a:t>
            </a:r>
          </a:p>
        </p:txBody>
      </p:sp>
      <p:sp>
        <p:nvSpPr>
          <p:cNvPr id="4" name="Espaço Reservado para Conteúdo 3">
            <a:extLst>
              <a:ext uri="{FF2B5EF4-FFF2-40B4-BE49-F238E27FC236}">
                <a16:creationId xmlns="" xmlns:a16="http://schemas.microsoft.com/office/drawing/2014/main" id="{4914FD0D-6D8C-4E92-8B22-806C23891402}"/>
              </a:ext>
            </a:extLst>
          </p:cNvPr>
          <p:cNvSpPr>
            <a:spLocks noGrp="1"/>
          </p:cNvSpPr>
          <p:nvPr>
            <p:ph sz="half" idx="2"/>
          </p:nvPr>
        </p:nvSpPr>
        <p:spPr>
          <a:xfrm>
            <a:off x="839788" y="2505075"/>
            <a:ext cx="5157787" cy="3684588"/>
          </a:xfrm>
          <a:prstGeom prst="rect">
            <a:avLst/>
          </a:prstGeo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5" name="Espaço Reservado para Texto 4">
            <a:extLst>
              <a:ext uri="{FF2B5EF4-FFF2-40B4-BE49-F238E27FC236}">
                <a16:creationId xmlns="" xmlns:a16="http://schemas.microsoft.com/office/drawing/2014/main" id="{1AFAE289-FD04-4A17-9DD3-70800EF5861F}"/>
              </a:ext>
            </a:extLst>
          </p:cNvPr>
          <p:cNvSpPr>
            <a:spLocks noGrp="1"/>
          </p:cNvSpPr>
          <p:nvPr>
            <p:ph type="body" sz="quarter" idx="3"/>
          </p:nvPr>
        </p:nvSpPr>
        <p:spPr>
          <a:xfrm>
            <a:off x="6172200" y="1681163"/>
            <a:ext cx="5183188"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a:t>Clique para editar os estilos de texto Mestres</a:t>
            </a:r>
          </a:p>
        </p:txBody>
      </p:sp>
      <p:sp>
        <p:nvSpPr>
          <p:cNvPr id="6" name="Espaço Reservado para Conteúdo 5">
            <a:extLst>
              <a:ext uri="{FF2B5EF4-FFF2-40B4-BE49-F238E27FC236}">
                <a16:creationId xmlns="" xmlns:a16="http://schemas.microsoft.com/office/drawing/2014/main" id="{1EE9C962-00A6-4404-9F02-48D87378DAFD}"/>
              </a:ext>
            </a:extLst>
          </p:cNvPr>
          <p:cNvSpPr>
            <a:spLocks noGrp="1"/>
          </p:cNvSpPr>
          <p:nvPr>
            <p:ph sz="quarter" idx="4"/>
          </p:nvPr>
        </p:nvSpPr>
        <p:spPr>
          <a:xfrm>
            <a:off x="6172200" y="2505075"/>
            <a:ext cx="5183188" cy="3684588"/>
          </a:xfrm>
          <a:prstGeom prst="rect">
            <a:avLst/>
          </a:prstGeo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7" name="Rectangle 1">
            <a:extLst>
              <a:ext uri="{FF2B5EF4-FFF2-40B4-BE49-F238E27FC236}">
                <a16:creationId xmlns="" xmlns:a16="http://schemas.microsoft.com/office/drawing/2014/main" id="{B4739162-C1B8-4B72-B42F-297A4ED92D4C}"/>
              </a:ext>
            </a:extLst>
          </p:cNvPr>
          <p:cNvSpPr>
            <a:spLocks noGrp="1"/>
          </p:cNvSpPr>
          <p:nvPr>
            <p:ph type="sldNum" sz="quarter" idx="10"/>
          </p:nvPr>
        </p:nvSpPr>
        <p:spPr>
          <a:ln/>
        </p:spPr>
        <p:txBody>
          <a:bodyPr/>
          <a:lstStyle>
            <a:lvl1pPr>
              <a:defRPr/>
            </a:lvl1pPr>
          </a:lstStyle>
          <a:p>
            <a:pPr>
              <a:defRPr/>
            </a:pPr>
            <a:fld id="{048FACC3-6CBA-40EF-94A8-89A2A2F9225F}" type="slidenum">
              <a:rPr lang="pt-BR" altLang="pt-BR"/>
              <a:pPr>
                <a:defRPr/>
              </a:pPr>
              <a:t>‹nº›</a:t>
            </a:fld>
            <a:endParaRPr lang="pt-BR" altLang="pt-BR"/>
          </a:p>
        </p:txBody>
      </p:sp>
    </p:spTree>
    <p:extLst>
      <p:ext uri="{BB962C8B-B14F-4D97-AF65-F5344CB8AC3E}">
        <p14:creationId xmlns:p14="http://schemas.microsoft.com/office/powerpoint/2010/main" val="404188893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Somente Títul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9B841471-F73A-4825-82F1-B1ABDAF60B87}"/>
              </a:ext>
            </a:extLst>
          </p:cNvPr>
          <p:cNvSpPr>
            <a:spLocks noGrp="1"/>
          </p:cNvSpPr>
          <p:nvPr>
            <p:ph type="title"/>
          </p:nvPr>
        </p:nvSpPr>
        <p:spPr>
          <a:xfrm>
            <a:off x="838200" y="365125"/>
            <a:ext cx="10515600" cy="1325563"/>
          </a:xfrm>
          <a:prstGeom prst="rect">
            <a:avLst/>
          </a:prstGeom>
        </p:spPr>
        <p:txBody>
          <a:bodyPr/>
          <a:lstStyle/>
          <a:p>
            <a:r>
              <a:rPr lang="pt-BR"/>
              <a:t>Clique para editar o título Mestre</a:t>
            </a:r>
          </a:p>
        </p:txBody>
      </p:sp>
      <p:sp>
        <p:nvSpPr>
          <p:cNvPr id="3" name="Rectangle 1">
            <a:extLst>
              <a:ext uri="{FF2B5EF4-FFF2-40B4-BE49-F238E27FC236}">
                <a16:creationId xmlns="" xmlns:a16="http://schemas.microsoft.com/office/drawing/2014/main" id="{E37577B9-6001-46F5-9DEF-425A2465AB35}"/>
              </a:ext>
            </a:extLst>
          </p:cNvPr>
          <p:cNvSpPr>
            <a:spLocks noGrp="1"/>
          </p:cNvSpPr>
          <p:nvPr>
            <p:ph type="sldNum" sz="quarter" idx="10"/>
          </p:nvPr>
        </p:nvSpPr>
        <p:spPr>
          <a:ln/>
        </p:spPr>
        <p:txBody>
          <a:bodyPr/>
          <a:lstStyle>
            <a:lvl1pPr>
              <a:defRPr/>
            </a:lvl1pPr>
          </a:lstStyle>
          <a:p>
            <a:pPr>
              <a:defRPr/>
            </a:pPr>
            <a:fld id="{BCBC8CDF-8C8E-456C-AA99-1C96382AB964}" type="slidenum">
              <a:rPr lang="pt-BR" altLang="pt-BR"/>
              <a:pPr>
                <a:defRPr/>
              </a:pPr>
              <a:t>‹nº›</a:t>
            </a:fld>
            <a:endParaRPr lang="pt-BR" altLang="pt-BR"/>
          </a:p>
        </p:txBody>
      </p:sp>
    </p:spTree>
    <p:extLst>
      <p:ext uri="{BB962C8B-B14F-4D97-AF65-F5344CB8AC3E}">
        <p14:creationId xmlns:p14="http://schemas.microsoft.com/office/powerpoint/2010/main" val="488000059"/>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Em Branco">
    <p:spTree>
      <p:nvGrpSpPr>
        <p:cNvPr id="1" name=""/>
        <p:cNvGrpSpPr/>
        <p:nvPr/>
      </p:nvGrpSpPr>
      <p:grpSpPr>
        <a:xfrm>
          <a:off x="0" y="0"/>
          <a:ext cx="0" cy="0"/>
          <a:chOff x="0" y="0"/>
          <a:chExt cx="0" cy="0"/>
        </a:xfrm>
      </p:grpSpPr>
      <p:sp>
        <p:nvSpPr>
          <p:cNvPr id="2" name="Rectangle 1">
            <a:extLst>
              <a:ext uri="{FF2B5EF4-FFF2-40B4-BE49-F238E27FC236}">
                <a16:creationId xmlns="" xmlns:a16="http://schemas.microsoft.com/office/drawing/2014/main" id="{1F6940D5-65DA-426E-A537-FD4C4E5CEF97}"/>
              </a:ext>
            </a:extLst>
          </p:cNvPr>
          <p:cNvSpPr>
            <a:spLocks noGrp="1"/>
          </p:cNvSpPr>
          <p:nvPr>
            <p:ph type="sldNum" sz="quarter" idx="10"/>
          </p:nvPr>
        </p:nvSpPr>
        <p:spPr>
          <a:ln/>
        </p:spPr>
        <p:txBody>
          <a:bodyPr/>
          <a:lstStyle>
            <a:lvl1pPr>
              <a:defRPr/>
            </a:lvl1pPr>
          </a:lstStyle>
          <a:p>
            <a:pPr>
              <a:defRPr/>
            </a:pPr>
            <a:fld id="{C4E0A7DB-B9EF-463D-A23A-153A47F7F8C3}" type="slidenum">
              <a:rPr lang="pt-BR" altLang="pt-BR"/>
              <a:pPr>
                <a:defRPr/>
              </a:pPr>
              <a:t>‹nº›</a:t>
            </a:fld>
            <a:endParaRPr lang="pt-BR" altLang="pt-BR"/>
          </a:p>
        </p:txBody>
      </p:sp>
    </p:spTree>
    <p:extLst>
      <p:ext uri="{BB962C8B-B14F-4D97-AF65-F5344CB8AC3E}">
        <p14:creationId xmlns:p14="http://schemas.microsoft.com/office/powerpoint/2010/main" val="393841523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údo com Legenda">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6D6C2210-6947-4B56-A9DC-88870DCA234E}"/>
              </a:ext>
            </a:extLst>
          </p:cNvPr>
          <p:cNvSpPr>
            <a:spLocks noGrp="1"/>
          </p:cNvSpPr>
          <p:nvPr>
            <p:ph type="title"/>
          </p:nvPr>
        </p:nvSpPr>
        <p:spPr>
          <a:xfrm>
            <a:off x="839788" y="457200"/>
            <a:ext cx="3932237" cy="1600200"/>
          </a:xfrm>
          <a:prstGeom prst="rect">
            <a:avLst/>
          </a:prstGeom>
        </p:spPr>
        <p:txBody>
          <a:bodyPr anchor="b"/>
          <a:lstStyle>
            <a:lvl1pPr>
              <a:defRPr sz="3200"/>
            </a:lvl1pPr>
          </a:lstStyle>
          <a:p>
            <a:r>
              <a:rPr lang="pt-BR"/>
              <a:t>Clique para editar o título Mestre</a:t>
            </a:r>
          </a:p>
        </p:txBody>
      </p:sp>
      <p:sp>
        <p:nvSpPr>
          <p:cNvPr id="3" name="Espaço Reservado para Conteúdo 2">
            <a:extLst>
              <a:ext uri="{FF2B5EF4-FFF2-40B4-BE49-F238E27FC236}">
                <a16:creationId xmlns="" xmlns:a16="http://schemas.microsoft.com/office/drawing/2014/main" id="{3BF28B72-7154-489B-8FB9-EE02C6796E6E}"/>
              </a:ext>
            </a:extLst>
          </p:cNvPr>
          <p:cNvSpPr>
            <a:spLocks noGrp="1"/>
          </p:cNvSpPr>
          <p:nvPr>
            <p:ph idx="1"/>
          </p:nvPr>
        </p:nvSpPr>
        <p:spPr>
          <a:xfrm>
            <a:off x="5183188" y="987425"/>
            <a:ext cx="6172200" cy="4873625"/>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Texto 3">
            <a:extLst>
              <a:ext uri="{FF2B5EF4-FFF2-40B4-BE49-F238E27FC236}">
                <a16:creationId xmlns="" xmlns:a16="http://schemas.microsoft.com/office/drawing/2014/main" id="{DBA6FC14-BBDA-4B24-A95A-EF2FA54C39BC}"/>
              </a:ext>
            </a:extLst>
          </p:cNvPr>
          <p:cNvSpPr>
            <a:spLocks noGrp="1"/>
          </p:cNvSpPr>
          <p:nvPr>
            <p:ph type="body" sz="half" idx="2"/>
          </p:nvPr>
        </p:nvSpPr>
        <p:spPr>
          <a:xfrm>
            <a:off x="839788" y="2057400"/>
            <a:ext cx="3932237"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a:t>Clique para editar os estilos de texto Mestres</a:t>
            </a:r>
          </a:p>
        </p:txBody>
      </p:sp>
      <p:sp>
        <p:nvSpPr>
          <p:cNvPr id="5" name="Rectangle 1">
            <a:extLst>
              <a:ext uri="{FF2B5EF4-FFF2-40B4-BE49-F238E27FC236}">
                <a16:creationId xmlns="" xmlns:a16="http://schemas.microsoft.com/office/drawing/2014/main" id="{0AE6D1CF-D628-4FBC-9531-991A509CDA01}"/>
              </a:ext>
            </a:extLst>
          </p:cNvPr>
          <p:cNvSpPr>
            <a:spLocks noGrp="1"/>
          </p:cNvSpPr>
          <p:nvPr>
            <p:ph type="sldNum" sz="quarter" idx="10"/>
          </p:nvPr>
        </p:nvSpPr>
        <p:spPr>
          <a:ln/>
        </p:spPr>
        <p:txBody>
          <a:bodyPr/>
          <a:lstStyle>
            <a:lvl1pPr>
              <a:defRPr/>
            </a:lvl1pPr>
          </a:lstStyle>
          <a:p>
            <a:pPr>
              <a:defRPr/>
            </a:pPr>
            <a:fld id="{1392DF11-02B7-46E1-A324-B29D780C5EC3}" type="slidenum">
              <a:rPr lang="pt-BR" altLang="pt-BR"/>
              <a:pPr>
                <a:defRPr/>
              </a:pPr>
              <a:t>‹nº›</a:t>
            </a:fld>
            <a:endParaRPr lang="pt-BR" altLang="pt-BR"/>
          </a:p>
        </p:txBody>
      </p:sp>
    </p:spTree>
    <p:extLst>
      <p:ext uri="{BB962C8B-B14F-4D97-AF65-F5344CB8AC3E}">
        <p14:creationId xmlns:p14="http://schemas.microsoft.com/office/powerpoint/2010/main" val="187856904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e Conteúd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B285AE77-EEDA-42B4-9AC9-7DCCC16DE927}"/>
              </a:ext>
            </a:extLst>
          </p:cNvPr>
          <p:cNvSpPr>
            <a:spLocks noGrp="1"/>
          </p:cNvSpPr>
          <p:nvPr>
            <p:ph type="title"/>
          </p:nvPr>
        </p:nvSpPr>
        <p:spPr/>
        <p:txBody>
          <a:bodyPr/>
          <a:lstStyle/>
          <a:p>
            <a:r>
              <a:rPr lang="pt-BR"/>
              <a:t>Clique para editar o título Mestre</a:t>
            </a:r>
          </a:p>
        </p:txBody>
      </p:sp>
      <p:sp>
        <p:nvSpPr>
          <p:cNvPr id="3" name="Espaço Reservado para Conteúdo 2">
            <a:extLst>
              <a:ext uri="{FF2B5EF4-FFF2-40B4-BE49-F238E27FC236}">
                <a16:creationId xmlns="" xmlns:a16="http://schemas.microsoft.com/office/drawing/2014/main" id="{D07ED846-2321-4282-B4DA-1B4D5BEE0EBB}"/>
              </a:ext>
            </a:extLst>
          </p:cNvPr>
          <p:cNvSpPr>
            <a:spLocks noGrp="1"/>
          </p:cNvSpPr>
          <p:nvPr>
            <p:ph idx="1"/>
          </p:nvPr>
        </p:nvSpPr>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Rectangle 3">
            <a:extLst>
              <a:ext uri="{FF2B5EF4-FFF2-40B4-BE49-F238E27FC236}">
                <a16:creationId xmlns="" xmlns:a16="http://schemas.microsoft.com/office/drawing/2014/main" id="{7968F86A-1DD3-419E-9775-1A995FDDD625}"/>
              </a:ext>
            </a:extLst>
          </p:cNvPr>
          <p:cNvSpPr>
            <a:spLocks noGrp="1"/>
          </p:cNvSpPr>
          <p:nvPr>
            <p:ph type="sldNum" sz="quarter" idx="10"/>
          </p:nvPr>
        </p:nvSpPr>
        <p:spPr>
          <a:ln/>
        </p:spPr>
        <p:txBody>
          <a:bodyPr/>
          <a:lstStyle>
            <a:lvl1pPr>
              <a:defRPr/>
            </a:lvl1pPr>
          </a:lstStyle>
          <a:p>
            <a:pPr>
              <a:defRPr/>
            </a:pPr>
            <a:fld id="{5D7C7D39-770A-405B-AEE8-24249A5E01AA}" type="slidenum">
              <a:rPr lang="pt-BR" altLang="pt-BR"/>
              <a:pPr>
                <a:defRPr/>
              </a:pPr>
              <a:t>‹nº›</a:t>
            </a:fld>
            <a:endParaRPr lang="pt-BR" altLang="pt-BR"/>
          </a:p>
        </p:txBody>
      </p:sp>
    </p:spTree>
    <p:extLst>
      <p:ext uri="{BB962C8B-B14F-4D97-AF65-F5344CB8AC3E}">
        <p14:creationId xmlns:p14="http://schemas.microsoft.com/office/powerpoint/2010/main" val="334945688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Imagem com Legenda">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32FFA7EA-372E-469E-85D4-12339C751DCD}"/>
              </a:ext>
            </a:extLst>
          </p:cNvPr>
          <p:cNvSpPr>
            <a:spLocks noGrp="1"/>
          </p:cNvSpPr>
          <p:nvPr>
            <p:ph type="title"/>
          </p:nvPr>
        </p:nvSpPr>
        <p:spPr>
          <a:xfrm>
            <a:off x="839788" y="457200"/>
            <a:ext cx="3932237" cy="1600200"/>
          </a:xfrm>
          <a:prstGeom prst="rect">
            <a:avLst/>
          </a:prstGeom>
        </p:spPr>
        <p:txBody>
          <a:bodyPr anchor="b"/>
          <a:lstStyle>
            <a:lvl1pPr>
              <a:defRPr sz="3200"/>
            </a:lvl1pPr>
          </a:lstStyle>
          <a:p>
            <a:r>
              <a:rPr lang="pt-BR"/>
              <a:t>Clique para editar o título Mestre</a:t>
            </a:r>
          </a:p>
        </p:txBody>
      </p:sp>
      <p:sp>
        <p:nvSpPr>
          <p:cNvPr id="3" name="Espaço Reservado para Imagem 2">
            <a:extLst>
              <a:ext uri="{FF2B5EF4-FFF2-40B4-BE49-F238E27FC236}">
                <a16:creationId xmlns="" xmlns:a16="http://schemas.microsoft.com/office/drawing/2014/main" id="{2EFCD78C-542E-45E6-867D-AFD8BC7FF519}"/>
              </a:ext>
            </a:extLst>
          </p:cNvPr>
          <p:cNvSpPr>
            <a:spLocks noGrp="1"/>
          </p:cNvSpPr>
          <p:nvPr>
            <p:ph type="pic" idx="1"/>
          </p:nvPr>
        </p:nvSpPr>
        <p:spPr>
          <a:xfrm>
            <a:off x="5183188" y="987425"/>
            <a:ext cx="6172200" cy="4873625"/>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pt-BR" noProof="0">
              <a:sym typeface="Calibri" panose="020F0502020204030204" pitchFamily="34" charset="0"/>
            </a:endParaRPr>
          </a:p>
        </p:txBody>
      </p:sp>
      <p:sp>
        <p:nvSpPr>
          <p:cNvPr id="4" name="Espaço Reservado para Texto 3">
            <a:extLst>
              <a:ext uri="{FF2B5EF4-FFF2-40B4-BE49-F238E27FC236}">
                <a16:creationId xmlns="" xmlns:a16="http://schemas.microsoft.com/office/drawing/2014/main" id="{7CEE80CA-42A4-46C6-AF60-D5BAC655FAF4}"/>
              </a:ext>
            </a:extLst>
          </p:cNvPr>
          <p:cNvSpPr>
            <a:spLocks noGrp="1"/>
          </p:cNvSpPr>
          <p:nvPr>
            <p:ph type="body" sz="half" idx="2"/>
          </p:nvPr>
        </p:nvSpPr>
        <p:spPr>
          <a:xfrm>
            <a:off x="839788" y="2057400"/>
            <a:ext cx="3932237"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a:t>Clique para editar os estilos de texto Mestres</a:t>
            </a:r>
          </a:p>
        </p:txBody>
      </p:sp>
      <p:sp>
        <p:nvSpPr>
          <p:cNvPr id="5" name="Rectangle 1">
            <a:extLst>
              <a:ext uri="{FF2B5EF4-FFF2-40B4-BE49-F238E27FC236}">
                <a16:creationId xmlns="" xmlns:a16="http://schemas.microsoft.com/office/drawing/2014/main" id="{C8EF9A55-C3F5-419B-8296-353962AB0CAE}"/>
              </a:ext>
            </a:extLst>
          </p:cNvPr>
          <p:cNvSpPr>
            <a:spLocks noGrp="1"/>
          </p:cNvSpPr>
          <p:nvPr>
            <p:ph type="sldNum" sz="quarter" idx="10"/>
          </p:nvPr>
        </p:nvSpPr>
        <p:spPr>
          <a:ln/>
        </p:spPr>
        <p:txBody>
          <a:bodyPr/>
          <a:lstStyle>
            <a:lvl1pPr>
              <a:defRPr/>
            </a:lvl1pPr>
          </a:lstStyle>
          <a:p>
            <a:pPr>
              <a:defRPr/>
            </a:pPr>
            <a:fld id="{35440DE9-6F50-4512-AD2C-2FC79F6FEA68}" type="slidenum">
              <a:rPr lang="pt-BR" altLang="pt-BR"/>
              <a:pPr>
                <a:defRPr/>
              </a:pPr>
              <a:t>‹nº›</a:t>
            </a:fld>
            <a:endParaRPr lang="pt-BR" altLang="pt-BR"/>
          </a:p>
        </p:txBody>
      </p:sp>
    </p:spTree>
    <p:extLst>
      <p:ext uri="{BB962C8B-B14F-4D97-AF65-F5344CB8AC3E}">
        <p14:creationId xmlns:p14="http://schemas.microsoft.com/office/powerpoint/2010/main" val="62309035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ítulo e Texto Vertical">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E6E68748-403A-4606-925E-C71A21A11C4C}"/>
              </a:ext>
            </a:extLst>
          </p:cNvPr>
          <p:cNvSpPr>
            <a:spLocks noGrp="1"/>
          </p:cNvSpPr>
          <p:nvPr>
            <p:ph type="title"/>
          </p:nvPr>
        </p:nvSpPr>
        <p:spPr>
          <a:xfrm>
            <a:off x="838200" y="365125"/>
            <a:ext cx="10515600" cy="1325563"/>
          </a:xfrm>
          <a:prstGeom prst="rect">
            <a:avLst/>
          </a:prstGeom>
        </p:spPr>
        <p:txBody>
          <a:bodyPr/>
          <a:lstStyle/>
          <a:p>
            <a:r>
              <a:rPr lang="pt-BR"/>
              <a:t>Clique para editar o título Mestre</a:t>
            </a:r>
          </a:p>
        </p:txBody>
      </p:sp>
      <p:sp>
        <p:nvSpPr>
          <p:cNvPr id="3" name="Espaço Reservado para Texto Vertical 2">
            <a:extLst>
              <a:ext uri="{FF2B5EF4-FFF2-40B4-BE49-F238E27FC236}">
                <a16:creationId xmlns="" xmlns:a16="http://schemas.microsoft.com/office/drawing/2014/main" id="{6500BD0A-9767-4AC8-AB61-0F828209E357}"/>
              </a:ext>
            </a:extLst>
          </p:cNvPr>
          <p:cNvSpPr>
            <a:spLocks noGrp="1"/>
          </p:cNvSpPr>
          <p:nvPr>
            <p:ph type="body" orient="vert" idx="1"/>
          </p:nvPr>
        </p:nvSpPr>
        <p:spPr>
          <a:xfrm>
            <a:off x="838200" y="1825625"/>
            <a:ext cx="10515600" cy="4351338"/>
          </a:xfrm>
          <a:prstGeom prst="rect">
            <a:avLst/>
          </a:prstGeom>
        </p:spPr>
        <p:txBody>
          <a:bodyPr vert="eaVert"/>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Rectangle 1">
            <a:extLst>
              <a:ext uri="{FF2B5EF4-FFF2-40B4-BE49-F238E27FC236}">
                <a16:creationId xmlns="" xmlns:a16="http://schemas.microsoft.com/office/drawing/2014/main" id="{277335A0-76F6-4CB8-B4DC-6F1FC1CFDF52}"/>
              </a:ext>
            </a:extLst>
          </p:cNvPr>
          <p:cNvSpPr>
            <a:spLocks noGrp="1"/>
          </p:cNvSpPr>
          <p:nvPr>
            <p:ph type="sldNum" sz="quarter" idx="10"/>
          </p:nvPr>
        </p:nvSpPr>
        <p:spPr>
          <a:ln/>
        </p:spPr>
        <p:txBody>
          <a:bodyPr/>
          <a:lstStyle>
            <a:lvl1pPr>
              <a:defRPr/>
            </a:lvl1pPr>
          </a:lstStyle>
          <a:p>
            <a:pPr>
              <a:defRPr/>
            </a:pPr>
            <a:fld id="{F131A194-5710-4009-BA0A-32BE1CAFF47C}" type="slidenum">
              <a:rPr lang="pt-BR" altLang="pt-BR"/>
              <a:pPr>
                <a:defRPr/>
              </a:pPr>
              <a:t>‹nº›</a:t>
            </a:fld>
            <a:endParaRPr lang="pt-BR" altLang="pt-BR"/>
          </a:p>
        </p:txBody>
      </p:sp>
    </p:spTree>
    <p:extLst>
      <p:ext uri="{BB962C8B-B14F-4D97-AF65-F5344CB8AC3E}">
        <p14:creationId xmlns:p14="http://schemas.microsoft.com/office/powerpoint/2010/main" val="416090832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Texto e Título Vertical">
    <p:spTree>
      <p:nvGrpSpPr>
        <p:cNvPr id="1" name=""/>
        <p:cNvGrpSpPr/>
        <p:nvPr/>
      </p:nvGrpSpPr>
      <p:grpSpPr>
        <a:xfrm>
          <a:off x="0" y="0"/>
          <a:ext cx="0" cy="0"/>
          <a:chOff x="0" y="0"/>
          <a:chExt cx="0" cy="0"/>
        </a:xfrm>
      </p:grpSpPr>
      <p:sp>
        <p:nvSpPr>
          <p:cNvPr id="2" name="Título Vertical 1">
            <a:extLst>
              <a:ext uri="{FF2B5EF4-FFF2-40B4-BE49-F238E27FC236}">
                <a16:creationId xmlns="" xmlns:a16="http://schemas.microsoft.com/office/drawing/2014/main" id="{9CB26ED2-704A-4864-AE88-3903DD007872}"/>
              </a:ext>
            </a:extLst>
          </p:cNvPr>
          <p:cNvSpPr>
            <a:spLocks noGrp="1"/>
          </p:cNvSpPr>
          <p:nvPr>
            <p:ph type="title" orient="vert"/>
          </p:nvPr>
        </p:nvSpPr>
        <p:spPr>
          <a:xfrm>
            <a:off x="8724900" y="365125"/>
            <a:ext cx="2628900" cy="5811838"/>
          </a:xfrm>
          <a:prstGeom prst="rect">
            <a:avLst/>
          </a:prstGeom>
        </p:spPr>
        <p:txBody>
          <a:bodyPr vert="eaVert"/>
          <a:lstStyle/>
          <a:p>
            <a:r>
              <a:rPr lang="pt-BR"/>
              <a:t>Clique para editar o título Mestre</a:t>
            </a:r>
          </a:p>
        </p:txBody>
      </p:sp>
      <p:sp>
        <p:nvSpPr>
          <p:cNvPr id="3" name="Espaço Reservado para Texto Vertical 2">
            <a:extLst>
              <a:ext uri="{FF2B5EF4-FFF2-40B4-BE49-F238E27FC236}">
                <a16:creationId xmlns="" xmlns:a16="http://schemas.microsoft.com/office/drawing/2014/main" id="{743DD57B-1F4F-4870-8011-A3A7E172CD61}"/>
              </a:ext>
            </a:extLst>
          </p:cNvPr>
          <p:cNvSpPr>
            <a:spLocks noGrp="1"/>
          </p:cNvSpPr>
          <p:nvPr>
            <p:ph type="body" orient="vert" idx="1"/>
          </p:nvPr>
        </p:nvSpPr>
        <p:spPr>
          <a:xfrm>
            <a:off x="838200" y="365125"/>
            <a:ext cx="7734300" cy="5811838"/>
          </a:xfrm>
          <a:prstGeom prst="rect">
            <a:avLst/>
          </a:prstGeom>
        </p:spPr>
        <p:txBody>
          <a:bodyPr vert="eaVert"/>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Rectangle 1">
            <a:extLst>
              <a:ext uri="{FF2B5EF4-FFF2-40B4-BE49-F238E27FC236}">
                <a16:creationId xmlns="" xmlns:a16="http://schemas.microsoft.com/office/drawing/2014/main" id="{B28911F2-10A9-4B52-B4DF-691E272F1701}"/>
              </a:ext>
            </a:extLst>
          </p:cNvPr>
          <p:cNvSpPr>
            <a:spLocks noGrp="1"/>
          </p:cNvSpPr>
          <p:nvPr>
            <p:ph type="sldNum" sz="quarter" idx="10"/>
          </p:nvPr>
        </p:nvSpPr>
        <p:spPr>
          <a:ln/>
        </p:spPr>
        <p:txBody>
          <a:bodyPr/>
          <a:lstStyle>
            <a:lvl1pPr>
              <a:defRPr/>
            </a:lvl1pPr>
          </a:lstStyle>
          <a:p>
            <a:pPr>
              <a:defRPr/>
            </a:pPr>
            <a:fld id="{E55161DC-924A-40C7-ACEE-50D9B96BC9E2}" type="slidenum">
              <a:rPr lang="pt-BR" altLang="pt-BR"/>
              <a:pPr>
                <a:defRPr/>
              </a:pPr>
              <a:t>‹nº›</a:t>
            </a:fld>
            <a:endParaRPr lang="pt-BR" altLang="pt-BR"/>
          </a:p>
        </p:txBody>
      </p:sp>
    </p:spTree>
    <p:extLst>
      <p:ext uri="{BB962C8B-B14F-4D97-AF65-F5344CB8AC3E}">
        <p14:creationId xmlns:p14="http://schemas.microsoft.com/office/powerpoint/2010/main" val="42570920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Cabeçalho da Seçã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A1D5986A-BB10-4C6C-9ECB-2CB522BDC3E0}"/>
              </a:ext>
            </a:extLst>
          </p:cNvPr>
          <p:cNvSpPr>
            <a:spLocks noGrp="1"/>
          </p:cNvSpPr>
          <p:nvPr>
            <p:ph type="title"/>
          </p:nvPr>
        </p:nvSpPr>
        <p:spPr>
          <a:xfrm>
            <a:off x="831850" y="1709738"/>
            <a:ext cx="10515600" cy="2852737"/>
          </a:xfrm>
        </p:spPr>
        <p:txBody>
          <a:bodyPr anchor="b"/>
          <a:lstStyle>
            <a:lvl1pPr>
              <a:defRPr sz="6000"/>
            </a:lvl1pPr>
          </a:lstStyle>
          <a:p>
            <a:r>
              <a:rPr lang="pt-BR"/>
              <a:t>Clique para editar o título Mestre</a:t>
            </a:r>
          </a:p>
        </p:txBody>
      </p:sp>
      <p:sp>
        <p:nvSpPr>
          <p:cNvPr id="3" name="Espaço Reservado para Texto 2">
            <a:extLst>
              <a:ext uri="{FF2B5EF4-FFF2-40B4-BE49-F238E27FC236}">
                <a16:creationId xmlns="" xmlns:a16="http://schemas.microsoft.com/office/drawing/2014/main" id="{FB1B1797-68E3-4630-BBFC-CFE01629706C}"/>
              </a:ext>
            </a:extLst>
          </p:cNvPr>
          <p:cNvSpPr>
            <a:spLocks noGrp="1"/>
          </p:cNvSpPr>
          <p:nvPr>
            <p:ph type="body" idx="1"/>
          </p:nvPr>
        </p:nvSpPr>
        <p:spPr>
          <a:xfrm>
            <a:off x="831850" y="4589463"/>
            <a:ext cx="105156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pt-BR"/>
              <a:t>Clique para editar os estilos de texto Mestres</a:t>
            </a:r>
          </a:p>
        </p:txBody>
      </p:sp>
      <p:sp>
        <p:nvSpPr>
          <p:cNvPr id="4" name="Rectangle 3">
            <a:extLst>
              <a:ext uri="{FF2B5EF4-FFF2-40B4-BE49-F238E27FC236}">
                <a16:creationId xmlns="" xmlns:a16="http://schemas.microsoft.com/office/drawing/2014/main" id="{BBCB59D3-A971-4D45-9173-863EE24C8A60}"/>
              </a:ext>
            </a:extLst>
          </p:cNvPr>
          <p:cNvSpPr>
            <a:spLocks noGrp="1"/>
          </p:cNvSpPr>
          <p:nvPr>
            <p:ph type="sldNum" sz="quarter" idx="10"/>
          </p:nvPr>
        </p:nvSpPr>
        <p:spPr>
          <a:ln/>
        </p:spPr>
        <p:txBody>
          <a:bodyPr/>
          <a:lstStyle>
            <a:lvl1pPr>
              <a:defRPr/>
            </a:lvl1pPr>
          </a:lstStyle>
          <a:p>
            <a:pPr>
              <a:defRPr/>
            </a:pPr>
            <a:fld id="{938145E2-925F-43B7-A15D-92E7C936CD62}" type="slidenum">
              <a:rPr lang="pt-BR" altLang="pt-BR"/>
              <a:pPr>
                <a:defRPr/>
              </a:pPr>
              <a:t>‹nº›</a:t>
            </a:fld>
            <a:endParaRPr lang="pt-BR" altLang="pt-BR"/>
          </a:p>
        </p:txBody>
      </p:sp>
    </p:spTree>
    <p:extLst>
      <p:ext uri="{BB962C8B-B14F-4D97-AF65-F5344CB8AC3E}">
        <p14:creationId xmlns:p14="http://schemas.microsoft.com/office/powerpoint/2010/main" val="374965611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as Partes de Conteúd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6A603462-CF95-42A2-8BC0-435C6E9F74D5}"/>
              </a:ext>
            </a:extLst>
          </p:cNvPr>
          <p:cNvSpPr>
            <a:spLocks noGrp="1"/>
          </p:cNvSpPr>
          <p:nvPr>
            <p:ph type="title"/>
          </p:nvPr>
        </p:nvSpPr>
        <p:spPr/>
        <p:txBody>
          <a:bodyPr/>
          <a:lstStyle/>
          <a:p>
            <a:r>
              <a:rPr lang="pt-BR"/>
              <a:t>Clique para editar o título Mestre</a:t>
            </a:r>
          </a:p>
        </p:txBody>
      </p:sp>
      <p:sp>
        <p:nvSpPr>
          <p:cNvPr id="3" name="Espaço Reservado para Conteúdo 2">
            <a:extLst>
              <a:ext uri="{FF2B5EF4-FFF2-40B4-BE49-F238E27FC236}">
                <a16:creationId xmlns="" xmlns:a16="http://schemas.microsoft.com/office/drawing/2014/main" id="{F79B7F05-C32C-4392-9669-02B287E586B2}"/>
              </a:ext>
            </a:extLst>
          </p:cNvPr>
          <p:cNvSpPr>
            <a:spLocks noGrp="1"/>
          </p:cNvSpPr>
          <p:nvPr>
            <p:ph sz="half" idx="1"/>
          </p:nvPr>
        </p:nvSpPr>
        <p:spPr>
          <a:xfrm>
            <a:off x="609600" y="1600200"/>
            <a:ext cx="5410200" cy="5257800"/>
          </a:xfr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Conteúdo 3">
            <a:extLst>
              <a:ext uri="{FF2B5EF4-FFF2-40B4-BE49-F238E27FC236}">
                <a16:creationId xmlns="" xmlns:a16="http://schemas.microsoft.com/office/drawing/2014/main" id="{57196CD3-FB0E-45FB-B4D1-894BFFC49FBB}"/>
              </a:ext>
            </a:extLst>
          </p:cNvPr>
          <p:cNvSpPr>
            <a:spLocks noGrp="1"/>
          </p:cNvSpPr>
          <p:nvPr>
            <p:ph sz="half" idx="2"/>
          </p:nvPr>
        </p:nvSpPr>
        <p:spPr>
          <a:xfrm>
            <a:off x="6172200" y="1600200"/>
            <a:ext cx="5410200" cy="5257800"/>
          </a:xfr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5" name="Rectangle 3">
            <a:extLst>
              <a:ext uri="{FF2B5EF4-FFF2-40B4-BE49-F238E27FC236}">
                <a16:creationId xmlns="" xmlns:a16="http://schemas.microsoft.com/office/drawing/2014/main" id="{C37F2D3F-4DF7-47C9-8163-65749D4A51C3}"/>
              </a:ext>
            </a:extLst>
          </p:cNvPr>
          <p:cNvSpPr>
            <a:spLocks noGrp="1"/>
          </p:cNvSpPr>
          <p:nvPr>
            <p:ph type="sldNum" sz="quarter" idx="10"/>
          </p:nvPr>
        </p:nvSpPr>
        <p:spPr>
          <a:ln/>
        </p:spPr>
        <p:txBody>
          <a:bodyPr/>
          <a:lstStyle>
            <a:lvl1pPr>
              <a:defRPr/>
            </a:lvl1pPr>
          </a:lstStyle>
          <a:p>
            <a:pPr>
              <a:defRPr/>
            </a:pPr>
            <a:fld id="{99E49E56-1970-4B94-BD04-A7CBD7893629}" type="slidenum">
              <a:rPr lang="pt-BR" altLang="pt-BR"/>
              <a:pPr>
                <a:defRPr/>
              </a:pPr>
              <a:t>‹nº›</a:t>
            </a:fld>
            <a:endParaRPr lang="pt-BR" altLang="pt-BR"/>
          </a:p>
        </p:txBody>
      </p:sp>
    </p:spTree>
    <p:extLst>
      <p:ext uri="{BB962C8B-B14F-4D97-AF65-F5344CB8AC3E}">
        <p14:creationId xmlns:p14="http://schemas.microsoft.com/office/powerpoint/2010/main" val="209569965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çã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5457BD57-F49E-4059-9216-E39094626368}"/>
              </a:ext>
            </a:extLst>
          </p:cNvPr>
          <p:cNvSpPr>
            <a:spLocks noGrp="1"/>
          </p:cNvSpPr>
          <p:nvPr>
            <p:ph type="title"/>
          </p:nvPr>
        </p:nvSpPr>
        <p:spPr>
          <a:xfrm>
            <a:off x="839788" y="365125"/>
            <a:ext cx="10515600" cy="1325563"/>
          </a:xfrm>
        </p:spPr>
        <p:txBody>
          <a:bodyPr/>
          <a:lstStyle/>
          <a:p>
            <a:r>
              <a:rPr lang="pt-BR"/>
              <a:t>Clique para editar o título Mestre</a:t>
            </a:r>
          </a:p>
        </p:txBody>
      </p:sp>
      <p:sp>
        <p:nvSpPr>
          <p:cNvPr id="3" name="Espaço Reservado para Texto 2">
            <a:extLst>
              <a:ext uri="{FF2B5EF4-FFF2-40B4-BE49-F238E27FC236}">
                <a16:creationId xmlns="" xmlns:a16="http://schemas.microsoft.com/office/drawing/2014/main" id="{3779AF45-5CA8-48B6-B3FC-F2A88A306D6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a:t>Clique para editar os estilos de texto Mestres</a:t>
            </a:r>
          </a:p>
        </p:txBody>
      </p:sp>
      <p:sp>
        <p:nvSpPr>
          <p:cNvPr id="4" name="Espaço Reservado para Conteúdo 3">
            <a:extLst>
              <a:ext uri="{FF2B5EF4-FFF2-40B4-BE49-F238E27FC236}">
                <a16:creationId xmlns="" xmlns:a16="http://schemas.microsoft.com/office/drawing/2014/main" id="{87F60C97-5C3B-4CD3-866D-E21A1E6CC9C4}"/>
              </a:ext>
            </a:extLst>
          </p:cNvPr>
          <p:cNvSpPr>
            <a:spLocks noGrp="1"/>
          </p:cNvSpPr>
          <p:nvPr>
            <p:ph sz="half" idx="2"/>
          </p:nvPr>
        </p:nvSpPr>
        <p:spPr>
          <a:xfrm>
            <a:off x="839788" y="2505075"/>
            <a:ext cx="5157787" cy="3684588"/>
          </a:xfr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5" name="Espaço Reservado para Texto 4">
            <a:extLst>
              <a:ext uri="{FF2B5EF4-FFF2-40B4-BE49-F238E27FC236}">
                <a16:creationId xmlns="" xmlns:a16="http://schemas.microsoft.com/office/drawing/2014/main" id="{F5AD4DFF-CD08-410B-8034-9BB6C8FF27AE}"/>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a:t>Clique para editar os estilos de texto Mestres</a:t>
            </a:r>
          </a:p>
        </p:txBody>
      </p:sp>
      <p:sp>
        <p:nvSpPr>
          <p:cNvPr id="6" name="Espaço Reservado para Conteúdo 5">
            <a:extLst>
              <a:ext uri="{FF2B5EF4-FFF2-40B4-BE49-F238E27FC236}">
                <a16:creationId xmlns="" xmlns:a16="http://schemas.microsoft.com/office/drawing/2014/main" id="{B21C0868-DA73-425A-9944-74D519FC3F69}"/>
              </a:ext>
            </a:extLst>
          </p:cNvPr>
          <p:cNvSpPr>
            <a:spLocks noGrp="1"/>
          </p:cNvSpPr>
          <p:nvPr>
            <p:ph sz="quarter" idx="4"/>
          </p:nvPr>
        </p:nvSpPr>
        <p:spPr>
          <a:xfrm>
            <a:off x="6172200" y="2505075"/>
            <a:ext cx="5183188" cy="3684588"/>
          </a:xfr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7" name="Rectangle 3">
            <a:extLst>
              <a:ext uri="{FF2B5EF4-FFF2-40B4-BE49-F238E27FC236}">
                <a16:creationId xmlns="" xmlns:a16="http://schemas.microsoft.com/office/drawing/2014/main" id="{17E37CA4-CAF0-4AE7-B6A7-AFD185E66C73}"/>
              </a:ext>
            </a:extLst>
          </p:cNvPr>
          <p:cNvSpPr>
            <a:spLocks noGrp="1"/>
          </p:cNvSpPr>
          <p:nvPr>
            <p:ph type="sldNum" sz="quarter" idx="10"/>
          </p:nvPr>
        </p:nvSpPr>
        <p:spPr>
          <a:ln/>
        </p:spPr>
        <p:txBody>
          <a:bodyPr/>
          <a:lstStyle>
            <a:lvl1pPr>
              <a:defRPr/>
            </a:lvl1pPr>
          </a:lstStyle>
          <a:p>
            <a:pPr>
              <a:defRPr/>
            </a:pPr>
            <a:fld id="{7C07E640-887A-4650-BB1A-1F06520A872E}" type="slidenum">
              <a:rPr lang="pt-BR" altLang="pt-BR"/>
              <a:pPr>
                <a:defRPr/>
              </a:pPr>
              <a:t>‹nº›</a:t>
            </a:fld>
            <a:endParaRPr lang="pt-BR" altLang="pt-BR"/>
          </a:p>
        </p:txBody>
      </p:sp>
    </p:spTree>
    <p:extLst>
      <p:ext uri="{BB962C8B-B14F-4D97-AF65-F5344CB8AC3E}">
        <p14:creationId xmlns:p14="http://schemas.microsoft.com/office/powerpoint/2010/main" val="9292099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mente Título">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636AB289-4282-4BEA-B9E9-7F046519DFD6}"/>
              </a:ext>
            </a:extLst>
          </p:cNvPr>
          <p:cNvSpPr>
            <a:spLocks noGrp="1"/>
          </p:cNvSpPr>
          <p:nvPr>
            <p:ph type="title"/>
          </p:nvPr>
        </p:nvSpPr>
        <p:spPr/>
        <p:txBody>
          <a:bodyPr/>
          <a:lstStyle/>
          <a:p>
            <a:r>
              <a:rPr lang="pt-BR"/>
              <a:t>Clique para editar o título Mestre</a:t>
            </a:r>
          </a:p>
        </p:txBody>
      </p:sp>
      <p:sp>
        <p:nvSpPr>
          <p:cNvPr id="3" name="Rectangle 3">
            <a:extLst>
              <a:ext uri="{FF2B5EF4-FFF2-40B4-BE49-F238E27FC236}">
                <a16:creationId xmlns="" xmlns:a16="http://schemas.microsoft.com/office/drawing/2014/main" id="{DFA56FBE-C2F1-4DC1-8575-E406A3867EC6}"/>
              </a:ext>
            </a:extLst>
          </p:cNvPr>
          <p:cNvSpPr>
            <a:spLocks noGrp="1"/>
          </p:cNvSpPr>
          <p:nvPr>
            <p:ph type="sldNum" sz="quarter" idx="10"/>
          </p:nvPr>
        </p:nvSpPr>
        <p:spPr>
          <a:ln/>
        </p:spPr>
        <p:txBody>
          <a:bodyPr/>
          <a:lstStyle>
            <a:lvl1pPr>
              <a:defRPr/>
            </a:lvl1pPr>
          </a:lstStyle>
          <a:p>
            <a:pPr>
              <a:defRPr/>
            </a:pPr>
            <a:fld id="{60E61B09-7D91-44C1-A4CE-B3C62BCC8359}" type="slidenum">
              <a:rPr lang="pt-BR" altLang="pt-BR"/>
              <a:pPr>
                <a:defRPr/>
              </a:pPr>
              <a:t>‹nº›</a:t>
            </a:fld>
            <a:endParaRPr lang="pt-BR" altLang="pt-BR"/>
          </a:p>
        </p:txBody>
      </p:sp>
    </p:spTree>
    <p:extLst>
      <p:ext uri="{BB962C8B-B14F-4D97-AF65-F5344CB8AC3E}">
        <p14:creationId xmlns:p14="http://schemas.microsoft.com/office/powerpoint/2010/main" val="105854199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m Branco">
    <p:spTree>
      <p:nvGrpSpPr>
        <p:cNvPr id="1" name=""/>
        <p:cNvGrpSpPr/>
        <p:nvPr/>
      </p:nvGrpSpPr>
      <p:grpSpPr>
        <a:xfrm>
          <a:off x="0" y="0"/>
          <a:ext cx="0" cy="0"/>
          <a:chOff x="0" y="0"/>
          <a:chExt cx="0" cy="0"/>
        </a:xfrm>
      </p:grpSpPr>
      <p:sp>
        <p:nvSpPr>
          <p:cNvPr id="2" name="Rectangle 3">
            <a:extLst>
              <a:ext uri="{FF2B5EF4-FFF2-40B4-BE49-F238E27FC236}">
                <a16:creationId xmlns="" xmlns:a16="http://schemas.microsoft.com/office/drawing/2014/main" id="{2DC3C018-2A6A-4487-8E81-49FEBF8162C4}"/>
              </a:ext>
            </a:extLst>
          </p:cNvPr>
          <p:cNvSpPr>
            <a:spLocks noGrp="1"/>
          </p:cNvSpPr>
          <p:nvPr>
            <p:ph type="sldNum" sz="quarter" idx="10"/>
          </p:nvPr>
        </p:nvSpPr>
        <p:spPr>
          <a:ln/>
        </p:spPr>
        <p:txBody>
          <a:bodyPr/>
          <a:lstStyle>
            <a:lvl1pPr>
              <a:defRPr/>
            </a:lvl1pPr>
          </a:lstStyle>
          <a:p>
            <a:pPr>
              <a:defRPr/>
            </a:pPr>
            <a:fld id="{A5B0B472-8AFB-4CEE-AD60-73FA041912B2}" type="slidenum">
              <a:rPr lang="pt-BR" altLang="pt-BR"/>
              <a:pPr>
                <a:defRPr/>
              </a:pPr>
              <a:t>‹nº›</a:t>
            </a:fld>
            <a:endParaRPr lang="pt-BR" altLang="pt-BR"/>
          </a:p>
        </p:txBody>
      </p:sp>
    </p:spTree>
    <p:extLst>
      <p:ext uri="{BB962C8B-B14F-4D97-AF65-F5344CB8AC3E}">
        <p14:creationId xmlns:p14="http://schemas.microsoft.com/office/powerpoint/2010/main" val="18008805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údo com Legenda">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B951E65E-9B1A-4573-B133-855923F10992}"/>
              </a:ext>
            </a:extLst>
          </p:cNvPr>
          <p:cNvSpPr>
            <a:spLocks noGrp="1"/>
          </p:cNvSpPr>
          <p:nvPr>
            <p:ph type="title"/>
          </p:nvPr>
        </p:nvSpPr>
        <p:spPr>
          <a:xfrm>
            <a:off x="839788" y="457200"/>
            <a:ext cx="3932237" cy="1600200"/>
          </a:xfrm>
        </p:spPr>
        <p:txBody>
          <a:bodyPr anchor="b"/>
          <a:lstStyle>
            <a:lvl1pPr>
              <a:defRPr sz="3200"/>
            </a:lvl1pPr>
          </a:lstStyle>
          <a:p>
            <a:r>
              <a:rPr lang="pt-BR"/>
              <a:t>Clique para editar o título Mestre</a:t>
            </a:r>
          </a:p>
        </p:txBody>
      </p:sp>
      <p:sp>
        <p:nvSpPr>
          <p:cNvPr id="3" name="Espaço Reservado para Conteúdo 2">
            <a:extLst>
              <a:ext uri="{FF2B5EF4-FFF2-40B4-BE49-F238E27FC236}">
                <a16:creationId xmlns="" xmlns:a16="http://schemas.microsoft.com/office/drawing/2014/main" id="{76FC0FBF-67DC-44B7-B5EC-808EA4AA3C3D}"/>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Texto 3">
            <a:extLst>
              <a:ext uri="{FF2B5EF4-FFF2-40B4-BE49-F238E27FC236}">
                <a16:creationId xmlns="" xmlns:a16="http://schemas.microsoft.com/office/drawing/2014/main" id="{09F6C344-81C5-435C-935E-6280B843B75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a:t>Clique para editar os estilos de texto Mestres</a:t>
            </a:r>
          </a:p>
        </p:txBody>
      </p:sp>
      <p:sp>
        <p:nvSpPr>
          <p:cNvPr id="5" name="Rectangle 3">
            <a:extLst>
              <a:ext uri="{FF2B5EF4-FFF2-40B4-BE49-F238E27FC236}">
                <a16:creationId xmlns="" xmlns:a16="http://schemas.microsoft.com/office/drawing/2014/main" id="{9BB78CF4-E123-41E0-B547-B8E45F177F00}"/>
              </a:ext>
            </a:extLst>
          </p:cNvPr>
          <p:cNvSpPr>
            <a:spLocks noGrp="1"/>
          </p:cNvSpPr>
          <p:nvPr>
            <p:ph type="sldNum" sz="quarter" idx="10"/>
          </p:nvPr>
        </p:nvSpPr>
        <p:spPr>
          <a:ln/>
        </p:spPr>
        <p:txBody>
          <a:bodyPr/>
          <a:lstStyle>
            <a:lvl1pPr>
              <a:defRPr/>
            </a:lvl1pPr>
          </a:lstStyle>
          <a:p>
            <a:pPr>
              <a:defRPr/>
            </a:pPr>
            <a:fld id="{1F86FC18-DE53-4919-BA78-F0C0A4911C96}" type="slidenum">
              <a:rPr lang="pt-BR" altLang="pt-BR"/>
              <a:pPr>
                <a:defRPr/>
              </a:pPr>
              <a:t>‹nº›</a:t>
            </a:fld>
            <a:endParaRPr lang="pt-BR" altLang="pt-BR"/>
          </a:p>
        </p:txBody>
      </p:sp>
    </p:spTree>
    <p:extLst>
      <p:ext uri="{BB962C8B-B14F-4D97-AF65-F5344CB8AC3E}">
        <p14:creationId xmlns:p14="http://schemas.microsoft.com/office/powerpoint/2010/main" val="247843619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m com Legenda">
    <p:spTree>
      <p:nvGrpSpPr>
        <p:cNvPr id="1" name=""/>
        <p:cNvGrpSpPr/>
        <p:nvPr/>
      </p:nvGrpSpPr>
      <p:grpSpPr>
        <a:xfrm>
          <a:off x="0" y="0"/>
          <a:ext cx="0" cy="0"/>
          <a:chOff x="0" y="0"/>
          <a:chExt cx="0" cy="0"/>
        </a:xfrm>
      </p:grpSpPr>
      <p:sp>
        <p:nvSpPr>
          <p:cNvPr id="2" name="Título 1">
            <a:extLst>
              <a:ext uri="{FF2B5EF4-FFF2-40B4-BE49-F238E27FC236}">
                <a16:creationId xmlns="" xmlns:a16="http://schemas.microsoft.com/office/drawing/2014/main" id="{A4149114-E7FB-4DFF-9069-838B59610E59}"/>
              </a:ext>
            </a:extLst>
          </p:cNvPr>
          <p:cNvSpPr>
            <a:spLocks noGrp="1"/>
          </p:cNvSpPr>
          <p:nvPr>
            <p:ph type="title"/>
          </p:nvPr>
        </p:nvSpPr>
        <p:spPr>
          <a:xfrm>
            <a:off x="839788" y="457200"/>
            <a:ext cx="3932237" cy="1600200"/>
          </a:xfrm>
        </p:spPr>
        <p:txBody>
          <a:bodyPr anchor="b"/>
          <a:lstStyle>
            <a:lvl1pPr>
              <a:defRPr sz="3200"/>
            </a:lvl1pPr>
          </a:lstStyle>
          <a:p>
            <a:r>
              <a:rPr lang="pt-BR"/>
              <a:t>Clique para editar o título Mestre</a:t>
            </a:r>
          </a:p>
        </p:txBody>
      </p:sp>
      <p:sp>
        <p:nvSpPr>
          <p:cNvPr id="3" name="Espaço Reservado para Imagem 2">
            <a:extLst>
              <a:ext uri="{FF2B5EF4-FFF2-40B4-BE49-F238E27FC236}">
                <a16:creationId xmlns="" xmlns:a16="http://schemas.microsoft.com/office/drawing/2014/main" id="{A3C78D02-D046-4EA3-88E0-16609AA57859}"/>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pt-BR" noProof="0">
              <a:sym typeface="Calibri" panose="020F0502020204030204" pitchFamily="34" charset="0"/>
            </a:endParaRPr>
          </a:p>
        </p:txBody>
      </p:sp>
      <p:sp>
        <p:nvSpPr>
          <p:cNvPr id="4" name="Espaço Reservado para Texto 3">
            <a:extLst>
              <a:ext uri="{FF2B5EF4-FFF2-40B4-BE49-F238E27FC236}">
                <a16:creationId xmlns="" xmlns:a16="http://schemas.microsoft.com/office/drawing/2014/main" id="{3DF82965-FB40-4115-99A0-3AA413D4F16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a:t>Clique para editar os estilos de texto Mestres</a:t>
            </a:r>
          </a:p>
        </p:txBody>
      </p:sp>
      <p:sp>
        <p:nvSpPr>
          <p:cNvPr id="5" name="Rectangle 3">
            <a:extLst>
              <a:ext uri="{FF2B5EF4-FFF2-40B4-BE49-F238E27FC236}">
                <a16:creationId xmlns="" xmlns:a16="http://schemas.microsoft.com/office/drawing/2014/main" id="{80E67508-0E41-41A8-B9C9-2B408E4F97B1}"/>
              </a:ext>
            </a:extLst>
          </p:cNvPr>
          <p:cNvSpPr>
            <a:spLocks noGrp="1"/>
          </p:cNvSpPr>
          <p:nvPr>
            <p:ph type="sldNum" sz="quarter" idx="10"/>
          </p:nvPr>
        </p:nvSpPr>
        <p:spPr>
          <a:ln/>
        </p:spPr>
        <p:txBody>
          <a:bodyPr/>
          <a:lstStyle>
            <a:lvl1pPr>
              <a:defRPr/>
            </a:lvl1pPr>
          </a:lstStyle>
          <a:p>
            <a:pPr>
              <a:defRPr/>
            </a:pPr>
            <a:fld id="{086EB9B4-4632-4EA3-9282-ACD2287A927F}" type="slidenum">
              <a:rPr lang="pt-BR" altLang="pt-BR"/>
              <a:pPr>
                <a:defRPr/>
              </a:pPr>
              <a:t>‹nº›</a:t>
            </a:fld>
            <a:endParaRPr lang="pt-BR" altLang="pt-BR"/>
          </a:p>
        </p:txBody>
      </p:sp>
    </p:spTree>
    <p:extLst>
      <p:ext uri="{BB962C8B-B14F-4D97-AF65-F5344CB8AC3E}">
        <p14:creationId xmlns:p14="http://schemas.microsoft.com/office/powerpoint/2010/main" val="5066974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bwMode="auto">
      <p:bgPr>
        <a:solidFill>
          <a:srgbClr val="FFFFFF"/>
        </a:solidFill>
        <a:effectLst/>
      </p:bgPr>
    </p:bg>
    <p:spTree>
      <p:nvGrpSpPr>
        <p:cNvPr id="1" name=""/>
        <p:cNvGrpSpPr/>
        <p:nvPr/>
      </p:nvGrpSpPr>
      <p:grpSpPr>
        <a:xfrm>
          <a:off x="0" y="0"/>
          <a:ext cx="0" cy="0"/>
          <a:chOff x="0" y="0"/>
          <a:chExt cx="0" cy="0"/>
        </a:xfrm>
      </p:grpSpPr>
      <p:sp>
        <p:nvSpPr>
          <p:cNvPr id="1026" name="Rectangle 1">
            <a:extLst>
              <a:ext uri="{FF2B5EF4-FFF2-40B4-BE49-F238E27FC236}">
                <a16:creationId xmlns="" xmlns:a16="http://schemas.microsoft.com/office/drawing/2014/main" id="{9DBEECC5-673F-4804-A906-E6F0D77F025E}"/>
              </a:ext>
            </a:extLst>
          </p:cNvPr>
          <p:cNvSpPr>
            <a:spLocks noGrp="1"/>
          </p:cNvSpPr>
          <p:nvPr>
            <p:ph type="title"/>
          </p:nvPr>
        </p:nvSpPr>
        <p:spPr bwMode="auto">
          <a:xfrm>
            <a:off x="609600" y="90488"/>
            <a:ext cx="10972800" cy="15081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vert="horz" wrap="square" lIns="45720" tIns="45720" rIns="45720" bIns="45720" numCol="1" anchor="ctr" anchorCtr="0" compatLnSpc="1">
            <a:prstTxWarp prst="textNoShape">
              <a:avLst/>
            </a:prstTxWarp>
          </a:bodyPr>
          <a:lstStyle/>
          <a:p>
            <a:pPr lvl="0"/>
            <a:r>
              <a:rPr lang="pt-BR" altLang="pt-BR">
                <a:sym typeface="Calibri Light" panose="020F0302020204030204" pitchFamily="34" charset="0"/>
              </a:rPr>
              <a:t>Click to edit Master title style</a:t>
            </a:r>
          </a:p>
        </p:txBody>
      </p:sp>
      <p:sp>
        <p:nvSpPr>
          <p:cNvPr id="1027" name="Rectangle 2">
            <a:extLst>
              <a:ext uri="{FF2B5EF4-FFF2-40B4-BE49-F238E27FC236}">
                <a16:creationId xmlns="" xmlns:a16="http://schemas.microsoft.com/office/drawing/2014/main" id="{0AD231FB-2812-4679-B7A8-079B66B0BB9A}"/>
              </a:ext>
            </a:extLst>
          </p:cNvPr>
          <p:cNvSpPr>
            <a:spLocks noGrp="1"/>
          </p:cNvSpPr>
          <p:nvPr>
            <p:ph type="body" idx="1"/>
          </p:nvPr>
        </p:nvSpPr>
        <p:spPr bwMode="auto">
          <a:xfrm>
            <a:off x="609600" y="1600200"/>
            <a:ext cx="10972800" cy="5257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vert="horz" wrap="square" lIns="45720" tIns="45720" rIns="45720" bIns="45720" numCol="1" anchor="t" anchorCtr="0" compatLnSpc="1">
            <a:prstTxWarp prst="textNoShape">
              <a:avLst/>
            </a:prstTxWarp>
          </a:bodyPr>
          <a:lstStyle/>
          <a:p>
            <a:pPr lvl="0"/>
            <a:r>
              <a:rPr lang="pt-BR" altLang="pt-BR">
                <a:sym typeface="Calibri" panose="020F0502020204030204" pitchFamily="34" charset="0"/>
              </a:rPr>
              <a:t>Click to edit Master text styles</a:t>
            </a:r>
          </a:p>
          <a:p>
            <a:pPr lvl="1"/>
            <a:r>
              <a:rPr lang="pt-BR" altLang="pt-BR">
                <a:sym typeface="Calibri" panose="020F0502020204030204" pitchFamily="34" charset="0"/>
              </a:rPr>
              <a:t>Second level</a:t>
            </a:r>
          </a:p>
          <a:p>
            <a:pPr lvl="2"/>
            <a:r>
              <a:rPr lang="pt-BR" altLang="pt-BR">
                <a:sym typeface="Calibri" panose="020F0502020204030204" pitchFamily="34" charset="0"/>
              </a:rPr>
              <a:t>Third level</a:t>
            </a:r>
          </a:p>
          <a:p>
            <a:pPr lvl="3"/>
            <a:r>
              <a:rPr lang="pt-BR" altLang="pt-BR">
                <a:sym typeface="Calibri" panose="020F0502020204030204" pitchFamily="34" charset="0"/>
              </a:rPr>
              <a:t>Fourth level</a:t>
            </a:r>
          </a:p>
          <a:p>
            <a:pPr lvl="4"/>
            <a:r>
              <a:rPr lang="pt-BR" altLang="pt-BR">
                <a:sym typeface="Calibri" panose="020F0502020204030204" pitchFamily="34" charset="0"/>
              </a:rPr>
              <a:t>Fifth level</a:t>
            </a:r>
          </a:p>
        </p:txBody>
      </p:sp>
      <p:sp>
        <p:nvSpPr>
          <p:cNvPr id="2" name="Rectangle 3">
            <a:extLst>
              <a:ext uri="{FF2B5EF4-FFF2-40B4-BE49-F238E27FC236}">
                <a16:creationId xmlns="" xmlns:a16="http://schemas.microsoft.com/office/drawing/2014/main" id="{063B6F73-A82C-43C5-992C-443638BE968E}"/>
              </a:ext>
            </a:extLst>
          </p:cNvPr>
          <p:cNvSpPr>
            <a:spLocks noGrp="1"/>
          </p:cNvSpPr>
          <p:nvPr>
            <p:ph type="sldNum" sz="quarter" idx="2"/>
          </p:nvPr>
        </p:nvSpPr>
        <p:spPr bwMode="auto">
          <a:xfrm>
            <a:off x="593725" y="5991225"/>
            <a:ext cx="273050" cy="2698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vert="horz" wrap="none" lIns="45720" tIns="45720" rIns="45720" bIns="45720" numCol="1" anchor="t" anchorCtr="0" compatLnSpc="1">
            <a:prstTxWarp prst="textNoShape">
              <a:avLst/>
            </a:prstTxWarp>
          </a:bodyPr>
          <a:lstStyle>
            <a:lvl1pPr eaLnBrk="1">
              <a:defRPr sz="1200" b="1">
                <a:latin typeface="Titillium" charset="0"/>
                <a:sym typeface="Titillium" charset="0"/>
              </a:defRPr>
            </a:lvl1pPr>
          </a:lstStyle>
          <a:p>
            <a:pPr>
              <a:defRPr/>
            </a:pPr>
            <a:fld id="{FADA2107-A83C-4FD9-A834-87DCE6F075B9}" type="slidenum">
              <a:rPr lang="pt-BR" altLang="pt-BR"/>
              <a:pPr>
                <a:defRPr/>
              </a:pPr>
              <a:t>‹nº›</a:t>
            </a:fld>
            <a:endParaRPr lang="pt-BR" altLang="pt-BR"/>
          </a:p>
        </p:txBody>
      </p:sp>
    </p:spTree>
  </p:cSld>
  <p:clrMap bg1="lt1" tx1="dk1" bg2="lt2" tx2="dk2" accent1="accent1" accent2="accent2" accent3="accent3" accent4="accent4" accent5="accent5" accent6="accent6" hlink="hlink" folHlink="folHlink"/>
  <p:sldLayoutIdLst>
    <p:sldLayoutId id="2147483699" r:id="rId1"/>
    <p:sldLayoutId id="2147483700" r:id="rId2"/>
    <p:sldLayoutId id="2147483701" r:id="rId3"/>
    <p:sldLayoutId id="2147483702" r:id="rId4"/>
    <p:sldLayoutId id="2147483703" r:id="rId5"/>
    <p:sldLayoutId id="2147483704" r:id="rId6"/>
    <p:sldLayoutId id="2147483705" r:id="rId7"/>
    <p:sldLayoutId id="2147483706" r:id="rId8"/>
    <p:sldLayoutId id="2147483707" r:id="rId9"/>
    <p:sldLayoutId id="2147483708" r:id="rId10"/>
    <p:sldLayoutId id="2147483709" r:id="rId11"/>
  </p:sldLayoutIdLst>
  <p:txStyles>
    <p:titleStyle>
      <a:lvl1pPr algn="l" rtl="0" eaLnBrk="0" fontAlgn="base" hangingPunct="0">
        <a:lnSpc>
          <a:spcPct val="90000"/>
        </a:lnSpc>
        <a:spcBef>
          <a:spcPct val="0"/>
        </a:spcBef>
        <a:spcAft>
          <a:spcPct val="0"/>
        </a:spcAft>
        <a:defRPr sz="4400" kern="1200">
          <a:solidFill>
            <a:srgbClr val="000000"/>
          </a:solidFill>
          <a:latin typeface="+mj-lt"/>
          <a:ea typeface="+mj-ea"/>
          <a:cs typeface="+mj-cs"/>
          <a:sym typeface="Calibri Light" panose="020F0302020204030204" pitchFamily="34" charset="0"/>
        </a:defRPr>
      </a:lvl1pPr>
      <a:lvl2pPr algn="l" rtl="0" eaLnBrk="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2pPr>
      <a:lvl3pPr algn="l" rtl="0" eaLnBrk="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3pPr>
      <a:lvl4pPr algn="l" rtl="0" eaLnBrk="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4pPr>
      <a:lvl5pPr algn="l" rtl="0" eaLnBrk="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5pPr>
      <a:lvl6pPr marL="457200" algn="l" rtl="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6pPr>
      <a:lvl7pPr marL="914400" algn="l" rtl="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7pPr>
      <a:lvl8pPr marL="1371600" algn="l" rtl="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8pPr>
      <a:lvl9pPr marL="1828800" algn="l" rtl="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9pPr>
    </p:titleStyle>
    <p:bodyStyle>
      <a:lvl1pPr marL="228600" indent="-228600"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1pPr>
      <a:lvl2pPr marL="723900" indent="-266700"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2pPr>
      <a:lvl3pPr marL="1233488" indent="-319088"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3pPr>
      <a:lvl4pPr marL="1727200" indent="-355600"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4pPr>
      <a:lvl5pPr marL="2184400" indent="-355600"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pt-B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bwMode="auto">
      <p:bgPr>
        <a:solidFill>
          <a:srgbClr val="FAFCFF"/>
        </a:solidFill>
        <a:effectLst/>
      </p:bgPr>
    </p:bg>
    <p:spTree>
      <p:nvGrpSpPr>
        <p:cNvPr id="1" name=""/>
        <p:cNvGrpSpPr/>
        <p:nvPr/>
      </p:nvGrpSpPr>
      <p:grpSpPr>
        <a:xfrm>
          <a:off x="0" y="0"/>
          <a:ext cx="0" cy="0"/>
          <a:chOff x="0" y="0"/>
          <a:chExt cx="0" cy="0"/>
        </a:xfrm>
      </p:grpSpPr>
      <p:sp>
        <p:nvSpPr>
          <p:cNvPr id="3073" name="Rectangle 1">
            <a:extLst>
              <a:ext uri="{FF2B5EF4-FFF2-40B4-BE49-F238E27FC236}">
                <a16:creationId xmlns="" xmlns:a16="http://schemas.microsoft.com/office/drawing/2014/main" id="{7700EA58-B676-42BA-B6A9-89D856E71ADE}"/>
              </a:ext>
            </a:extLst>
          </p:cNvPr>
          <p:cNvSpPr>
            <a:spLocks noGrp="1"/>
          </p:cNvSpPr>
          <p:nvPr>
            <p:ph type="sldNum" sz="quarter" idx="2"/>
          </p:nvPr>
        </p:nvSpPr>
        <p:spPr bwMode="auto">
          <a:xfrm>
            <a:off x="11558588" y="280988"/>
            <a:ext cx="357187" cy="3714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vert="horz" wrap="none" lIns="45711" tIns="45711" rIns="45711" bIns="45711" numCol="1" anchor="t" anchorCtr="0" compatLnSpc="1">
            <a:prstTxWarp prst="textNoShape">
              <a:avLst/>
            </a:prstTxWarp>
          </a:bodyPr>
          <a:lstStyle>
            <a:lvl1pPr defTabSz="912813" eaLnBrk="1">
              <a:defRPr>
                <a:solidFill>
                  <a:srgbClr val="737572"/>
                </a:solidFill>
                <a:latin typeface="Helvetica" panose="020B0604020202020204" pitchFamily="34" charset="0"/>
                <a:sym typeface="Helvetica" panose="020B0604020202020204" pitchFamily="34" charset="0"/>
              </a:defRPr>
            </a:lvl1pPr>
          </a:lstStyle>
          <a:p>
            <a:pPr>
              <a:defRPr/>
            </a:pPr>
            <a:fld id="{E556F641-5E45-47CD-B4AC-FEB3BDC32DB8}" type="slidenum">
              <a:rPr lang="pt-BR" altLang="pt-BR"/>
              <a:pPr>
                <a:defRPr/>
              </a:pPr>
              <a:t>‹nº›</a:t>
            </a:fld>
            <a:endParaRPr lang="pt-BR" altLang="pt-BR"/>
          </a:p>
        </p:txBody>
      </p:sp>
    </p:spTree>
  </p:cSld>
  <p:clrMap bg1="lt1" tx1="dk1" bg2="lt2" tx2="dk2" accent1="accent1" accent2="accent2" accent3="accent3" accent4="accent4" accent5="accent5" accent6="accent6" hlink="hlink" folHlink="folHlink"/>
  <p:sldLayoutIdLst>
    <p:sldLayoutId id="2147483710" r:id="rId1"/>
    <p:sldLayoutId id="2147483711" r:id="rId2"/>
    <p:sldLayoutId id="2147483712" r:id="rId3"/>
    <p:sldLayoutId id="2147483713" r:id="rId4"/>
    <p:sldLayoutId id="2147483714" r:id="rId5"/>
    <p:sldLayoutId id="2147483715" r:id="rId6"/>
    <p:sldLayoutId id="2147483716" r:id="rId7"/>
    <p:sldLayoutId id="2147483717" r:id="rId8"/>
    <p:sldLayoutId id="2147483718" r:id="rId9"/>
    <p:sldLayoutId id="2147483719" r:id="rId10"/>
    <p:sldLayoutId id="2147483720" r:id="rId11"/>
  </p:sldLayoutIdLst>
  <p:txStyles>
    <p:titleStyle>
      <a:lvl1pPr algn="l" rtl="0" eaLnBrk="0" fontAlgn="base" hangingPunct="0">
        <a:lnSpc>
          <a:spcPct val="90000"/>
        </a:lnSpc>
        <a:spcBef>
          <a:spcPct val="0"/>
        </a:spcBef>
        <a:spcAft>
          <a:spcPct val="0"/>
        </a:spcAft>
        <a:defRPr sz="4400" kern="1200">
          <a:solidFill>
            <a:srgbClr val="000000"/>
          </a:solidFill>
          <a:latin typeface="+mj-lt"/>
          <a:ea typeface="+mj-ea"/>
          <a:cs typeface="+mj-cs"/>
          <a:sym typeface="Calibri Light" panose="020F0302020204030204" pitchFamily="34" charset="0"/>
        </a:defRPr>
      </a:lvl1pPr>
      <a:lvl2pPr algn="l" rtl="0" eaLnBrk="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2pPr>
      <a:lvl3pPr algn="l" rtl="0" eaLnBrk="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3pPr>
      <a:lvl4pPr algn="l" rtl="0" eaLnBrk="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4pPr>
      <a:lvl5pPr algn="l" rtl="0" eaLnBrk="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5pPr>
      <a:lvl6pPr marL="457200" algn="l" rtl="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6pPr>
      <a:lvl7pPr marL="914400" algn="l" rtl="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7pPr>
      <a:lvl8pPr marL="1371600" algn="l" rtl="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8pPr>
      <a:lvl9pPr marL="1828800" algn="l" rtl="0" fontAlgn="base" hangingPunct="0">
        <a:lnSpc>
          <a:spcPct val="90000"/>
        </a:lnSpc>
        <a:spcBef>
          <a:spcPct val="0"/>
        </a:spcBef>
        <a:spcAft>
          <a:spcPct val="0"/>
        </a:spcAft>
        <a:defRPr sz="4400">
          <a:solidFill>
            <a:srgbClr val="000000"/>
          </a:solidFill>
          <a:latin typeface="Calibri Light" panose="020F0302020204030204" pitchFamily="34" charset="0"/>
          <a:cs typeface="Calibri Light" panose="020F0302020204030204" pitchFamily="34" charset="0"/>
          <a:sym typeface="Calibri Light" panose="020F0302020204030204" pitchFamily="34" charset="0"/>
        </a:defRPr>
      </a:lvl9pPr>
    </p:titleStyle>
    <p:bodyStyle>
      <a:lvl1pPr marL="228600" indent="-228600"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1pPr>
      <a:lvl2pPr marL="723900" indent="-266700"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2pPr>
      <a:lvl3pPr marL="1233488" indent="-319088"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3pPr>
      <a:lvl4pPr marL="1727200" indent="-355600"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4pPr>
      <a:lvl5pPr marL="2184400" indent="-355600" algn="l" rtl="0" eaLnBrk="0" fontAlgn="base" hangingPunct="0">
        <a:lnSpc>
          <a:spcPct val="90000"/>
        </a:lnSpc>
        <a:spcBef>
          <a:spcPts val="1000"/>
        </a:spcBef>
        <a:spcAft>
          <a:spcPct val="0"/>
        </a:spcAft>
        <a:buSzPct val="100000"/>
        <a:buFont typeface="Arial" panose="020B0604020202020204" pitchFamily="34" charset="0"/>
        <a:buChar char="•"/>
        <a:defRPr sz="2800" kern="1200">
          <a:solidFill>
            <a:srgbClr val="000000"/>
          </a:solidFill>
          <a:latin typeface="+mn-lt"/>
          <a:ea typeface="+mn-ea"/>
          <a:cs typeface="+mn-cs"/>
          <a:sym typeface="Calibri" panose="020F050202020403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pt-B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7.xml"/><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8.xml"/><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9.xml"/><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0.xml"/><Relationship Id="rId1" Type="http://schemas.openxmlformats.org/officeDocument/2006/relationships/slideLayout" Target="../slideLayouts/slideLayout13.xml"/></Relationships>
</file>

<file path=ppt/slides/_rels/slide1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1.xml"/><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2.xml"/><Relationship Id="rId1" Type="http://schemas.openxmlformats.org/officeDocument/2006/relationships/slideLayout" Target="../slideLayouts/slideLayout13.xml"/></Relationships>
</file>

<file path=ppt/slides/_rels/slide1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3.xml"/><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4.xml"/><Relationship Id="rId1" Type="http://schemas.openxmlformats.org/officeDocument/2006/relationships/slideLayout" Target="../slideLayouts/slideLayout13.xml"/></Relationships>
</file>

<file path=ppt/slides/_rels/slide2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5.xml"/><Relationship Id="rId1" Type="http://schemas.openxmlformats.org/officeDocument/2006/relationships/slideLayout" Target="../slideLayouts/slideLayout13.xml"/></Relationships>
</file>

<file path=ppt/slides/_rels/slide2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3.xml"/></Relationships>
</file>

<file path=ppt/slides/_rels/slide2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6.xml"/><Relationship Id="rId1" Type="http://schemas.openxmlformats.org/officeDocument/2006/relationships/slideLayout" Target="../slideLayouts/slideLayout13.xml"/></Relationships>
</file>

<file path=ppt/slides/_rels/slide2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7.xml"/><Relationship Id="rId1" Type="http://schemas.openxmlformats.org/officeDocument/2006/relationships/slideLayout" Target="../slideLayouts/slideLayout13.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3.xml"/></Relationships>
</file>

<file path=ppt/slides/_rels/slide2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3.xml"/></Relationships>
</file>

<file path=ppt/slides/_rels/slide2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9.xml"/><Relationship Id="rId1" Type="http://schemas.openxmlformats.org/officeDocument/2006/relationships/slideLayout" Target="../slideLayouts/slideLayout13.xml"/></Relationships>
</file>

<file path=ppt/slides/_rels/slide2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0.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1.xml"/><Relationship Id="rId1" Type="http://schemas.openxmlformats.org/officeDocument/2006/relationships/slideLayout" Target="../slideLayouts/slideLayout13.xml"/></Relationships>
</file>

<file path=ppt/slides/_rels/slide3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2.xml"/><Relationship Id="rId1" Type="http://schemas.openxmlformats.org/officeDocument/2006/relationships/slideLayout" Target="../slideLayouts/slideLayout13.xml"/></Relationships>
</file>

<file path=ppt/slides/_rels/slide3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3.xml"/></Relationships>
</file>

<file path=ppt/slides/_rels/slide3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3.xml"/><Relationship Id="rId1" Type="http://schemas.openxmlformats.org/officeDocument/2006/relationships/slideLayout" Target="../slideLayouts/slideLayout13.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3.xml"/></Relationships>
</file>

<file path=ppt/slides/_rels/slide3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5.xml"/><Relationship Id="rId1" Type="http://schemas.openxmlformats.org/officeDocument/2006/relationships/slideLayout" Target="../slideLayouts/slideLayout13.xml"/></Relationships>
</file>

<file path=ppt/slides/_rels/slide3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6.xml"/><Relationship Id="rId1" Type="http://schemas.openxmlformats.org/officeDocument/2006/relationships/slideLayout" Target="../slideLayouts/slideLayout13.xml"/></Relationships>
</file>

<file path=ppt/slides/_rels/slide3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7.xml"/><Relationship Id="rId1" Type="http://schemas.openxmlformats.org/officeDocument/2006/relationships/slideLayout" Target="../slideLayouts/slideLayout13.xml"/></Relationships>
</file>

<file path=ppt/slides/_rels/slide3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4.xml"/><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AutoShape 1">
            <a:extLst>
              <a:ext uri="{FF2B5EF4-FFF2-40B4-BE49-F238E27FC236}">
                <a16:creationId xmlns="" xmlns:a16="http://schemas.microsoft.com/office/drawing/2014/main" id="{C8A25292-2E06-4A2D-B245-D7034547F4E7}"/>
              </a:ext>
            </a:extLst>
          </p:cNvPr>
          <p:cNvSpPr>
            <a:spLocks/>
          </p:cNvSpPr>
          <p:nvPr/>
        </p:nvSpPr>
        <p:spPr bwMode="auto">
          <a:xfrm>
            <a:off x="7974013" y="-28575"/>
            <a:ext cx="7727950" cy="7337425"/>
          </a:xfrm>
          <a:custGeom>
            <a:avLst/>
            <a:gdLst>
              <a:gd name="T0" fmla="*/ 2147483646 w 20746"/>
              <a:gd name="T1" fmla="*/ 2147483646 h 20976"/>
              <a:gd name="T2" fmla="*/ 2147483646 w 20746"/>
              <a:gd name="T3" fmla="*/ 2147483646 h 20976"/>
              <a:gd name="T4" fmla="*/ 2147483646 w 20746"/>
              <a:gd name="T5" fmla="*/ 2147483646 h 20976"/>
              <a:gd name="T6" fmla="*/ 2147483646 w 20746"/>
              <a:gd name="T7" fmla="*/ 2147483646 h 20976"/>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0746" h="20976">
                <a:moveTo>
                  <a:pt x="8957" y="37"/>
                </a:moveTo>
                <a:cubicBezTo>
                  <a:pt x="5199" y="477"/>
                  <a:pt x="3378" y="4223"/>
                  <a:pt x="1890" y="7512"/>
                </a:cubicBezTo>
                <a:cubicBezTo>
                  <a:pt x="636" y="10282"/>
                  <a:pt x="-783" y="13433"/>
                  <a:pt x="513" y="16582"/>
                </a:cubicBezTo>
                <a:cubicBezTo>
                  <a:pt x="2241" y="20778"/>
                  <a:pt x="6990" y="21233"/>
                  <a:pt x="11120" y="20881"/>
                </a:cubicBezTo>
                <a:cubicBezTo>
                  <a:pt x="13882" y="20646"/>
                  <a:pt x="16770" y="20173"/>
                  <a:pt x="18804" y="18098"/>
                </a:cubicBezTo>
                <a:cubicBezTo>
                  <a:pt x="19766" y="17116"/>
                  <a:pt x="20439" y="15837"/>
                  <a:pt x="20714" y="14404"/>
                </a:cubicBezTo>
                <a:cubicBezTo>
                  <a:pt x="20817" y="13149"/>
                  <a:pt x="20669" y="11906"/>
                  <a:pt x="20297" y="10746"/>
                </a:cubicBezTo>
                <a:cubicBezTo>
                  <a:pt x="19631" y="8670"/>
                  <a:pt x="18306" y="6978"/>
                  <a:pt x="17020" y="5323"/>
                </a:cubicBezTo>
                <a:cubicBezTo>
                  <a:pt x="14914" y="2612"/>
                  <a:pt x="12409" y="-367"/>
                  <a:pt x="8957" y="37"/>
                </a:cubicBezTo>
                <a:close/>
              </a:path>
            </a:pathLst>
          </a:custGeom>
          <a:gradFill rotWithShape="0">
            <a:gsLst>
              <a:gs pos="0">
                <a:srgbClr val="E2BB19">
                  <a:alpha val="79999"/>
                </a:srgbClr>
              </a:gs>
              <a:gs pos="100000">
                <a:srgbClr val="127A0E"/>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7171" name="Rectangle 2" descr="Rectangle 3">
            <a:extLst>
              <a:ext uri="{FF2B5EF4-FFF2-40B4-BE49-F238E27FC236}">
                <a16:creationId xmlns="" xmlns:a16="http://schemas.microsoft.com/office/drawing/2014/main" id="{18D42D96-6D4E-4E0C-AA25-362305FF7F8C}"/>
              </a:ext>
            </a:extLst>
          </p:cNvPr>
          <p:cNvSpPr>
            <a:spLocks/>
          </p:cNvSpPr>
          <p:nvPr/>
        </p:nvSpPr>
        <p:spPr bwMode="auto">
          <a:xfrm>
            <a:off x="0" y="0"/>
            <a:ext cx="12190413" cy="6858000"/>
          </a:xfrm>
          <a:prstGeom prst="rect">
            <a:avLst/>
          </a:pr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ct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endParaRPr lang="pt-BR" altLang="pt-BR" dirty="0">
              <a:solidFill>
                <a:srgbClr val="FFFFFF"/>
              </a:solidFill>
            </a:endParaRPr>
          </a:p>
        </p:txBody>
      </p:sp>
      <p:sp>
        <p:nvSpPr>
          <p:cNvPr id="7172" name="Text Box 3" descr="TextBox 19">
            <a:extLst>
              <a:ext uri="{FF2B5EF4-FFF2-40B4-BE49-F238E27FC236}">
                <a16:creationId xmlns="" xmlns:a16="http://schemas.microsoft.com/office/drawing/2014/main" id="{CFFBC327-2A74-438F-8057-E20F5832F3F2}"/>
              </a:ext>
            </a:extLst>
          </p:cNvPr>
          <p:cNvSpPr txBox="1">
            <a:spLocks/>
          </p:cNvSpPr>
          <p:nvPr/>
        </p:nvSpPr>
        <p:spPr bwMode="auto">
          <a:xfrm>
            <a:off x="1484757" y="1343264"/>
            <a:ext cx="8916543" cy="1723549"/>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defTabSz="18272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defTabSz="18272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defTabSz="18272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defTabSz="18272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5600" b="1" dirty="0">
                <a:solidFill>
                  <a:srgbClr val="FFFFFF"/>
                </a:solidFill>
                <a:latin typeface="Helvetica" panose="020B0604020202020204" pitchFamily="34" charset="0"/>
                <a:sym typeface="Helvetica" panose="020B0604020202020204" pitchFamily="34" charset="0"/>
              </a:rPr>
              <a:t>Nova </a:t>
            </a:r>
            <a:r>
              <a:rPr lang="pt-BR" altLang="pt-BR" sz="5600" b="1" dirty="0" smtClean="0">
                <a:solidFill>
                  <a:srgbClr val="FFFFFF"/>
                </a:solidFill>
                <a:latin typeface="Helvetica" panose="020B0604020202020204" pitchFamily="34" charset="0"/>
                <a:sym typeface="Helvetica" panose="020B0604020202020204" pitchFamily="34" charset="0"/>
              </a:rPr>
              <a:t>Previdência</a:t>
            </a:r>
          </a:p>
          <a:p>
            <a:pPr eaLnBrk="1"/>
            <a:r>
              <a:rPr lang="pt-BR" altLang="pt-BR" sz="5600" b="1" dirty="0" smtClean="0">
                <a:solidFill>
                  <a:srgbClr val="FFFFFF"/>
                </a:solidFill>
                <a:latin typeface="Helvetica" panose="020B0604020202020204" pitchFamily="34" charset="0"/>
                <a:sym typeface="Helvetica" panose="020B0604020202020204" pitchFamily="34" charset="0"/>
              </a:rPr>
              <a:t>		Lei 13.846/2019</a:t>
            </a:r>
            <a:endParaRPr lang="pt-BR" altLang="pt-BR" sz="5600" b="1" dirty="0">
              <a:solidFill>
                <a:srgbClr val="FFFFFF"/>
              </a:solidFill>
              <a:latin typeface="Helvetica" panose="020B0604020202020204" pitchFamily="34" charset="0"/>
              <a:sym typeface="Helvetica" panose="020B0604020202020204" pitchFamily="34" charset="0"/>
            </a:endParaRPr>
          </a:p>
        </p:txBody>
      </p:sp>
      <p:sp>
        <p:nvSpPr>
          <p:cNvPr id="7173" name="Text Box 4" descr="TextBox 20">
            <a:extLst>
              <a:ext uri="{FF2B5EF4-FFF2-40B4-BE49-F238E27FC236}">
                <a16:creationId xmlns="" xmlns:a16="http://schemas.microsoft.com/office/drawing/2014/main" id="{CD54AA5B-BA2D-4018-B1EC-CCC28E099DDF}"/>
              </a:ext>
            </a:extLst>
          </p:cNvPr>
          <p:cNvSpPr txBox="1">
            <a:spLocks/>
          </p:cNvSpPr>
          <p:nvPr/>
        </p:nvSpPr>
        <p:spPr bwMode="auto">
          <a:xfrm>
            <a:off x="4057650" y="4206875"/>
            <a:ext cx="3303588" cy="248401"/>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lnSpc>
                <a:spcPct val="150000"/>
              </a:lnSpc>
            </a:pPr>
            <a:r>
              <a:rPr lang="pt-BR" altLang="pt-BR" sz="1200" dirty="0">
                <a:solidFill>
                  <a:srgbClr val="FFFFFF"/>
                </a:solidFill>
                <a:latin typeface="Titillium" charset="0"/>
                <a:sym typeface="Titillium" charset="0"/>
              </a:rPr>
              <a:t>.</a:t>
            </a:r>
          </a:p>
        </p:txBody>
      </p:sp>
      <p:sp>
        <p:nvSpPr>
          <p:cNvPr id="7174" name="Text Box 5" descr="TextBox 25">
            <a:extLst>
              <a:ext uri="{FF2B5EF4-FFF2-40B4-BE49-F238E27FC236}">
                <a16:creationId xmlns="" xmlns:a16="http://schemas.microsoft.com/office/drawing/2014/main" id="{32C62C14-E29A-4AA3-BC92-18AC533A14B6}"/>
              </a:ext>
            </a:extLst>
          </p:cNvPr>
          <p:cNvSpPr txBox="1">
            <a:spLocks/>
          </p:cNvSpPr>
          <p:nvPr/>
        </p:nvSpPr>
        <p:spPr bwMode="auto">
          <a:xfrm>
            <a:off x="7928969" y="3212976"/>
            <a:ext cx="1368965" cy="147732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9600" dirty="0" smtClean="0">
                <a:solidFill>
                  <a:srgbClr val="FFFFFF"/>
                </a:solidFill>
                <a:latin typeface="Titillium Thin" charset="0"/>
                <a:sym typeface="Titillium Thin" charset="0"/>
              </a:rPr>
              <a:t>25</a:t>
            </a:r>
            <a:endParaRPr lang="pt-BR" altLang="pt-BR" sz="9600" dirty="0">
              <a:solidFill>
                <a:srgbClr val="FFFFFF"/>
              </a:solidFill>
              <a:latin typeface="Titillium Thin" charset="0"/>
              <a:sym typeface="Titillium Thin" charset="0"/>
            </a:endParaRPr>
          </a:p>
        </p:txBody>
      </p:sp>
      <p:sp>
        <p:nvSpPr>
          <p:cNvPr id="7175" name="Text Box 6" descr="TextBox 26">
            <a:extLst>
              <a:ext uri="{FF2B5EF4-FFF2-40B4-BE49-F238E27FC236}">
                <a16:creationId xmlns="" xmlns:a16="http://schemas.microsoft.com/office/drawing/2014/main" id="{6434DD0E-D8CD-4544-85C7-5E722E7D1736}"/>
              </a:ext>
            </a:extLst>
          </p:cNvPr>
          <p:cNvSpPr txBox="1">
            <a:spLocks/>
          </p:cNvSpPr>
          <p:nvPr/>
        </p:nvSpPr>
        <p:spPr bwMode="auto">
          <a:xfrm>
            <a:off x="9418934" y="4006563"/>
            <a:ext cx="1325239" cy="4487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lnSpc>
                <a:spcPct val="80000"/>
              </a:lnSpc>
            </a:pPr>
            <a:r>
              <a:rPr lang="pt-BR" altLang="pt-BR" dirty="0" smtClean="0">
                <a:solidFill>
                  <a:srgbClr val="FFFFFF"/>
                </a:solidFill>
                <a:latin typeface="Titillium Light" charset="0"/>
                <a:sym typeface="Titillium Light" charset="0"/>
              </a:rPr>
              <a:t>JUNHO</a:t>
            </a:r>
            <a:endParaRPr lang="pt-BR" altLang="pt-BR" dirty="0">
              <a:solidFill>
                <a:srgbClr val="FFFFFF"/>
              </a:solidFill>
              <a:latin typeface="Titillium Light" charset="0"/>
              <a:sym typeface="Titillium Light" charset="0"/>
            </a:endParaRPr>
          </a:p>
          <a:p>
            <a:pPr eaLnBrk="1">
              <a:lnSpc>
                <a:spcPct val="80000"/>
              </a:lnSpc>
            </a:pPr>
            <a:r>
              <a:rPr lang="pt-BR" altLang="pt-BR" dirty="0">
                <a:solidFill>
                  <a:srgbClr val="FFFFFF"/>
                </a:solidFill>
                <a:latin typeface="Titillium Light" charset="0"/>
                <a:sym typeface="Titillium Light" charset="0"/>
              </a:rPr>
              <a:t>2019</a:t>
            </a:r>
          </a:p>
        </p:txBody>
      </p:sp>
      <p:sp>
        <p:nvSpPr>
          <p:cNvPr id="7176" name="Line 7" descr="Straight Connector 27">
            <a:extLst>
              <a:ext uri="{FF2B5EF4-FFF2-40B4-BE49-F238E27FC236}">
                <a16:creationId xmlns="" xmlns:a16="http://schemas.microsoft.com/office/drawing/2014/main" id="{5BCCE9CC-FC3E-4A99-9121-0F90B8EA97BE}"/>
              </a:ext>
            </a:extLst>
          </p:cNvPr>
          <p:cNvSpPr>
            <a:spLocks noChangeShapeType="1"/>
          </p:cNvSpPr>
          <p:nvPr/>
        </p:nvSpPr>
        <p:spPr bwMode="auto">
          <a:xfrm>
            <a:off x="4057650" y="3066813"/>
            <a:ext cx="6343650" cy="0"/>
          </a:xfrm>
          <a:prstGeom prst="line">
            <a:avLst/>
          </a:prstGeom>
          <a:noFill/>
          <a:ln w="25400">
            <a:solidFill>
              <a:srgbClr val="FFFFF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pic>
        <p:nvPicPr>
          <p:cNvPr id="30722"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632504" y="6165304"/>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spd="med"/>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23978" y="182015"/>
            <a:ext cx="5833328"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Processual</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639414" y="1140755"/>
            <a:ext cx="1780937" cy="150810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Fé de </a:t>
            </a:r>
          </a:p>
          <a:p>
            <a:pPr algn="ctr" eaLnBrk="1"/>
            <a:r>
              <a:rPr lang="pt-BR" altLang="pt-BR" sz="4900" dirty="0" smtClean="0">
                <a:solidFill>
                  <a:schemeClr val="bg1"/>
                </a:solidFill>
                <a:latin typeface="Titillium Light" charset="0"/>
                <a:sym typeface="Titillium Light" charset="0"/>
              </a:rPr>
              <a:t>Vida</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556792"/>
            <a:ext cx="7554592" cy="5114605"/>
          </a:xfrm>
          <a:prstGeom prst="rect">
            <a:avLst/>
          </a:prstGeom>
        </p:spPr>
        <p:txBody>
          <a:bodyPr wrap="square">
            <a:spAutoFit/>
          </a:bodyPr>
          <a:lstStyle/>
          <a:p>
            <a:pPr marL="342900" indent="-342900" algn="just">
              <a:lnSpc>
                <a:spcPct val="150000"/>
              </a:lnSpc>
              <a:buFontTx/>
              <a:buChar char="-"/>
            </a:pPr>
            <a:r>
              <a:rPr lang="pt-BR" sz="2000" dirty="0" smtClean="0">
                <a:latin typeface="Georgia" panose="02040502050405020303" pitchFamily="18" charset="0"/>
              </a:rPr>
              <a:t>O </a:t>
            </a:r>
            <a:r>
              <a:rPr lang="pt-BR" sz="2000" dirty="0">
                <a:latin typeface="Georgia" panose="02040502050405020303" pitchFamily="18" charset="0"/>
              </a:rPr>
              <a:t>representante legal ou procurador, devidamente cadastrado no INSS, poderá realizar a prova de vida no banco ou no INSS</a:t>
            </a:r>
            <a:r>
              <a:rPr lang="pt-BR" sz="2000" dirty="0" smtClean="0">
                <a:latin typeface="Georgia" panose="02040502050405020303" pitchFamily="18" charset="0"/>
              </a:rPr>
              <a:t>;</a:t>
            </a:r>
          </a:p>
          <a:p>
            <a:pPr algn="just">
              <a:lnSpc>
                <a:spcPct val="150000"/>
              </a:lnSpc>
            </a:pPr>
            <a:endParaRPr lang="pt-BR" sz="2000" dirty="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O </a:t>
            </a:r>
            <a:r>
              <a:rPr lang="pt-BR" sz="2000" dirty="0">
                <a:latin typeface="Georgia" panose="02040502050405020303" pitchFamily="18" charset="0"/>
              </a:rPr>
              <a:t>INSS disporá de meios para realização da prova de vida em segurados com dificuldades de locomoção e idosos acima de 80 </a:t>
            </a:r>
            <a:r>
              <a:rPr lang="pt-BR" sz="2000" dirty="0" smtClean="0">
                <a:latin typeface="Georgia" panose="02040502050405020303" pitchFamily="18" charset="0"/>
              </a:rPr>
              <a:t>anos</a:t>
            </a:r>
          </a:p>
          <a:p>
            <a:pPr marL="342900" indent="-342900" algn="just">
              <a:lnSpc>
                <a:spcPct val="150000"/>
              </a:lnSpc>
              <a:buFontTx/>
              <a:buChar char="-"/>
            </a:pPr>
            <a:endParaRPr lang="pt-BR" sz="2000" b="0" i="0" dirty="0">
              <a:effectLst/>
              <a:latin typeface="Georgia" panose="02040502050405020303" pitchFamily="18" charset="0"/>
            </a:endParaRPr>
          </a:p>
          <a:p>
            <a:pPr marL="342900" indent="-342900" algn="just">
              <a:lnSpc>
                <a:spcPct val="150000"/>
              </a:lnSpc>
              <a:buFontTx/>
              <a:buChar char="-"/>
            </a:pPr>
            <a:r>
              <a:rPr lang="pt-BR" sz="2000" dirty="0">
                <a:latin typeface="Georgia" panose="02040502050405020303" pitchFamily="18" charset="0"/>
              </a:rPr>
              <a:t>o INSS poderá bloquear o pagamento do benefício encaminhado às instituições financeiras até que o beneficiário </a:t>
            </a:r>
            <a:r>
              <a:rPr lang="pt-BR" sz="2000" b="1" u="sng" dirty="0">
                <a:latin typeface="Georgia" panose="02040502050405020303" pitchFamily="18" charset="0"/>
              </a:rPr>
              <a:t>atenda à convocação</a:t>
            </a:r>
            <a:r>
              <a:rPr lang="pt-BR" sz="2000" dirty="0">
                <a:latin typeface="Georgia" panose="02040502050405020303" pitchFamily="18" charset="0"/>
              </a:rPr>
              <a:t>, permitida a liberação do pagamento automaticamente pela instituição financeira</a:t>
            </a:r>
            <a:endParaRPr lang="pt-BR" sz="2000" b="0" i="0" dirty="0">
              <a:effectLst/>
              <a:latin typeface="Georgia" panose="02040502050405020303" pitchFamily="18" charset="0"/>
            </a:endParaRPr>
          </a:p>
        </p:txBody>
      </p:sp>
      <p:pic>
        <p:nvPicPr>
          <p:cNvPr id="36866"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44076" y="6231619"/>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4085717518"/>
      </p:ext>
    </p:extLst>
  </p:cSld>
  <p:clrMapOvr>
    <a:masterClrMapping/>
  </p:clrMapOvr>
  <p:transition spd="med"/>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AutoShape 1">
            <a:extLst>
              <a:ext uri="{FF2B5EF4-FFF2-40B4-BE49-F238E27FC236}">
                <a16:creationId xmlns="" xmlns:a16="http://schemas.microsoft.com/office/drawing/2014/main" id="{05516C0C-67E5-421B-81E6-D39C94B925BA}"/>
              </a:ext>
            </a:extLst>
          </p:cNvPr>
          <p:cNvSpPr>
            <a:spLocks/>
          </p:cNvSpPr>
          <p:nvPr/>
        </p:nvSpPr>
        <p:spPr bwMode="auto">
          <a:xfrm>
            <a:off x="5070476" y="0"/>
            <a:ext cx="7121524" cy="6858000"/>
          </a:xfrm>
          <a:custGeom>
            <a:avLst/>
            <a:gdLst>
              <a:gd name="T0" fmla="*/ 2147483646 w 21489"/>
              <a:gd name="T1" fmla="*/ 2147483646 h 21600"/>
              <a:gd name="T2" fmla="*/ 2147483646 w 21489"/>
              <a:gd name="T3" fmla="*/ 2147483646 h 21600"/>
              <a:gd name="T4" fmla="*/ 2147483646 w 21489"/>
              <a:gd name="T5" fmla="*/ 2147483646 h 21600"/>
              <a:gd name="T6" fmla="*/ 2147483646 w 21489"/>
              <a:gd name="T7" fmla="*/ 214748364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489" h="21600">
                <a:moveTo>
                  <a:pt x="19581" y="0"/>
                </a:moveTo>
                <a:lnTo>
                  <a:pt x="7510" y="0"/>
                </a:lnTo>
                <a:cubicBezTo>
                  <a:pt x="6563" y="885"/>
                  <a:pt x="5671" y="1860"/>
                  <a:pt x="4844" y="2916"/>
                </a:cubicBezTo>
                <a:cubicBezTo>
                  <a:pt x="3538" y="4584"/>
                  <a:pt x="2400" y="6444"/>
                  <a:pt x="1454" y="8455"/>
                </a:cubicBezTo>
                <a:cubicBezTo>
                  <a:pt x="576" y="9800"/>
                  <a:pt x="58" y="11483"/>
                  <a:pt x="5" y="13274"/>
                </a:cubicBezTo>
                <a:cubicBezTo>
                  <a:pt x="-111" y="17178"/>
                  <a:pt x="1987" y="20661"/>
                  <a:pt x="5030" y="21600"/>
                </a:cubicBezTo>
                <a:lnTo>
                  <a:pt x="21489" y="21600"/>
                </a:lnTo>
                <a:lnTo>
                  <a:pt x="21489" y="5236"/>
                </a:lnTo>
                <a:lnTo>
                  <a:pt x="19581" y="0"/>
                </a:lnTo>
                <a:close/>
              </a:path>
            </a:pathLst>
          </a:cu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9219"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19336" y="576167"/>
            <a:ext cx="5833328"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Processual</a:t>
            </a:r>
            <a:endParaRPr lang="pt-BR" altLang="pt-BR" sz="4900" dirty="0">
              <a:solidFill>
                <a:schemeClr val="bg2"/>
              </a:solidFill>
              <a:latin typeface="Titillium Light" charset="0"/>
              <a:sym typeface="Titillium Light" charset="0"/>
            </a:endParaRPr>
          </a:p>
        </p:txBody>
      </p:sp>
      <p:sp>
        <p:nvSpPr>
          <p:cNvPr id="9222" name="Rectangle 11">
            <a:extLst>
              <a:ext uri="{FF2B5EF4-FFF2-40B4-BE49-F238E27FC236}">
                <a16:creationId xmlns="" xmlns:a16="http://schemas.microsoft.com/office/drawing/2014/main" id="{030C75EB-8FEB-43E5-A599-751106DA399A}"/>
              </a:ext>
            </a:extLst>
          </p:cNvPr>
          <p:cNvSpPr>
            <a:spLocks/>
          </p:cNvSpPr>
          <p:nvPr/>
        </p:nvSpPr>
        <p:spPr bwMode="auto">
          <a:xfrm flipV="1">
            <a:off x="119336" y="1319893"/>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Shape 3862">
            <a:extLst>
              <a:ext uri="{FF2B5EF4-FFF2-40B4-BE49-F238E27FC236}">
                <a16:creationId xmlns="" xmlns:a16="http://schemas.microsoft.com/office/drawing/2014/main" id="{622A028F-3FB9-1A4C-BFF2-98FEDD906C31}"/>
              </a:ext>
            </a:extLst>
          </p:cNvPr>
          <p:cNvSpPr/>
          <p:nvPr/>
        </p:nvSpPr>
        <p:spPr>
          <a:xfrm>
            <a:off x="7142126" y="1666776"/>
            <a:ext cx="1656184" cy="1652240"/>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1"/>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2"/>
                </a:lnTo>
                <a:lnTo>
                  <a:pt x="10260" y="21403"/>
                </a:lnTo>
                <a:lnTo>
                  <a:pt x="10269" y="21399"/>
                </a:lnTo>
                <a:cubicBezTo>
                  <a:pt x="10393" y="21519"/>
                  <a:pt x="10579" y="21600"/>
                  <a:pt x="10800" y="21600"/>
                </a:cubicBezTo>
                <a:cubicBezTo>
                  <a:pt x="11021" y="21600"/>
                  <a:pt x="11207" y="21519"/>
                  <a:pt x="11331" y="21399"/>
                </a:cubicBezTo>
                <a:lnTo>
                  <a:pt x="11340" y="21403"/>
                </a:lnTo>
                <a:lnTo>
                  <a:pt x="12898" y="19892"/>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1"/>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chemeClr val="bg1"/>
          </a:solidFill>
          <a:ln w="12700">
            <a:miter lim="400000"/>
          </a:ln>
        </p:spPr>
        <p:txBody>
          <a:bodyPr lIns="0" tIns="0" rIns="0" bIns="0" anchor="ctr"/>
          <a:lstStyle/>
          <a:p>
            <a:endParaRPr/>
          </a:p>
        </p:txBody>
      </p:sp>
      <p:sp>
        <p:nvSpPr>
          <p:cNvPr id="15"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048328" y="2204864"/>
            <a:ext cx="2794035" cy="150810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1"/>
                </a:solidFill>
                <a:latin typeface="Titillium Light" charset="0"/>
                <a:sym typeface="Titillium Light" charset="0"/>
              </a:rPr>
              <a:t>Processo </a:t>
            </a:r>
          </a:p>
          <a:p>
            <a:pPr eaLnBrk="1"/>
            <a:r>
              <a:rPr lang="pt-BR" altLang="pt-BR" sz="4900" dirty="0" smtClean="0">
                <a:solidFill>
                  <a:schemeClr val="bg1"/>
                </a:solidFill>
                <a:latin typeface="Titillium Light" charset="0"/>
                <a:sym typeface="Titillium Light" charset="0"/>
              </a:rPr>
              <a:t>Eletrônico</a:t>
            </a:r>
            <a:endParaRPr lang="pt-BR" altLang="pt-BR" sz="4900" dirty="0">
              <a:solidFill>
                <a:schemeClr val="bg1"/>
              </a:solidFill>
              <a:latin typeface="Titillium Light" charset="0"/>
              <a:sym typeface="Titillium Light" charset="0"/>
            </a:endParaRPr>
          </a:p>
        </p:txBody>
      </p:sp>
      <p:sp>
        <p:nvSpPr>
          <p:cNvPr id="2" name="Retângulo 1"/>
          <p:cNvSpPr/>
          <p:nvPr/>
        </p:nvSpPr>
        <p:spPr>
          <a:xfrm>
            <a:off x="5952664" y="4080256"/>
            <a:ext cx="6096000" cy="1569660"/>
          </a:xfrm>
          <a:prstGeom prst="rect">
            <a:avLst/>
          </a:prstGeom>
        </p:spPr>
        <p:txBody>
          <a:bodyPr>
            <a:spAutoFit/>
          </a:bodyPr>
          <a:lstStyle/>
          <a:p>
            <a:pPr algn="just"/>
            <a:r>
              <a:rPr lang="pt-BR" sz="2400" dirty="0"/>
              <a:t>I</a:t>
            </a:r>
            <a:r>
              <a:rPr lang="pt-BR" sz="2400" dirty="0" smtClean="0"/>
              <a:t>nformações rápidas aos sistemas da Previdência de forma a facilitar o atendimento on-line e a concessão automática de benefícios de forma Segura;</a:t>
            </a:r>
            <a:endParaRPr lang="pt-BR" sz="2400" dirty="0"/>
          </a:p>
        </p:txBody>
      </p:sp>
      <p:pic>
        <p:nvPicPr>
          <p:cNvPr id="33794"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6463" y="6309320"/>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074878247"/>
      </p:ext>
    </p:extLst>
  </p:cSld>
  <p:clrMapOvr>
    <a:masterClrMapping/>
  </p:clrMapOvr>
  <p:transition spd="med"/>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5832977" y="293233"/>
            <a:ext cx="5833328"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Processual</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220228" y="1492321"/>
              <a:ext cx="2619307"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Processo</a:t>
              </a:r>
            </a:p>
          </p:txBody>
        </p:sp>
      </p:grpSp>
      <p:sp>
        <p:nvSpPr>
          <p:cNvPr id="15" name="Retângulo 14"/>
          <p:cNvSpPr/>
          <p:nvPr/>
        </p:nvSpPr>
        <p:spPr>
          <a:xfrm>
            <a:off x="4079776" y="1412776"/>
            <a:ext cx="7958980" cy="5170646"/>
          </a:xfrm>
          <a:prstGeom prst="rect">
            <a:avLst/>
          </a:prstGeom>
        </p:spPr>
        <p:txBody>
          <a:bodyPr wrap="square">
            <a:spAutoFit/>
          </a:bodyPr>
          <a:lstStyle/>
          <a:p>
            <a:pPr marL="342900" indent="-342900" algn="just">
              <a:lnSpc>
                <a:spcPct val="150000"/>
              </a:lnSpc>
              <a:buFont typeface="Arial" panose="020B0604020202020204" pitchFamily="34" charset="0"/>
              <a:buChar char="•"/>
            </a:pPr>
            <a:r>
              <a:rPr lang="pt-BR" sz="2000" dirty="0">
                <a:latin typeface="Georgia" panose="02040502050405020303" pitchFamily="18" charset="0"/>
              </a:rPr>
              <a:t>O INSS implementará e manterá processo administrativo eletrônico para requerimento de benefícios e serviços e disponibilizará canais eletrônicos de </a:t>
            </a:r>
            <a:r>
              <a:rPr lang="pt-BR" sz="2000" dirty="0" smtClean="0">
                <a:latin typeface="Georgia" panose="02040502050405020303" pitchFamily="18" charset="0"/>
              </a:rPr>
              <a:t>atendimento</a:t>
            </a:r>
          </a:p>
          <a:p>
            <a:pPr marL="342900" indent="-342900" algn="just">
              <a:lnSpc>
                <a:spcPct val="150000"/>
              </a:lnSpc>
              <a:buFont typeface="Arial" panose="020B0604020202020204" pitchFamily="34" charset="0"/>
              <a:buChar char="•"/>
            </a:pPr>
            <a:endParaRPr lang="pt-BR" sz="2000" dirty="0" smtClean="0">
              <a:latin typeface="Georgia" panose="02040502050405020303" pitchFamily="18" charset="0"/>
            </a:endParaRPr>
          </a:p>
          <a:p>
            <a:pPr marL="342900" indent="-342900" algn="just">
              <a:lnSpc>
                <a:spcPct val="150000"/>
              </a:lnSpc>
              <a:buFont typeface="Arial" panose="020B0604020202020204" pitchFamily="34" charset="0"/>
              <a:buChar char="•"/>
            </a:pPr>
            <a:r>
              <a:rPr lang="pt-BR" sz="2000" dirty="0" smtClean="0">
                <a:latin typeface="Georgia" panose="02040502050405020303" pitchFamily="18" charset="0"/>
              </a:rPr>
              <a:t>O INSS</a:t>
            </a:r>
            <a:r>
              <a:rPr lang="pt-BR" sz="2000" dirty="0">
                <a:latin typeface="Georgia" panose="02040502050405020303" pitchFamily="18" charset="0"/>
              </a:rPr>
              <a:t> </a:t>
            </a:r>
            <a:r>
              <a:rPr lang="pt-BR" sz="2000" dirty="0" smtClean="0">
                <a:latin typeface="Georgia" panose="02040502050405020303" pitchFamily="18" charset="0"/>
              </a:rPr>
              <a:t> </a:t>
            </a:r>
            <a:r>
              <a:rPr lang="pt-BR" sz="2000" dirty="0">
                <a:latin typeface="Georgia" panose="02040502050405020303" pitchFamily="18" charset="0"/>
              </a:rPr>
              <a:t>terá acesso aos dados necessários para a análise, a concessão, a revisão e a manutenção de benefícios por ele </a:t>
            </a:r>
            <a:r>
              <a:rPr lang="pt-BR" sz="2000" dirty="0" smtClean="0">
                <a:latin typeface="Georgia" panose="02040502050405020303" pitchFamily="18" charset="0"/>
              </a:rPr>
              <a:t>administrados</a:t>
            </a:r>
          </a:p>
          <a:p>
            <a:pPr marL="342900" indent="-342900" algn="just">
              <a:lnSpc>
                <a:spcPct val="150000"/>
              </a:lnSpc>
              <a:buFont typeface="Arial" panose="020B0604020202020204" pitchFamily="34" charset="0"/>
              <a:buChar char="•"/>
            </a:pPr>
            <a:endParaRPr lang="pt-BR" sz="2000" dirty="0">
              <a:latin typeface="Georgia" panose="02040502050405020303" pitchFamily="18" charset="0"/>
            </a:endParaRPr>
          </a:p>
          <a:p>
            <a:pPr marL="342900" indent="-342900" algn="just">
              <a:lnSpc>
                <a:spcPct val="150000"/>
              </a:lnSpc>
              <a:buFont typeface="Arial" panose="020B0604020202020204" pitchFamily="34" charset="0"/>
              <a:buChar char="•"/>
            </a:pPr>
            <a:r>
              <a:rPr lang="pt-BR" sz="2000" dirty="0">
                <a:latin typeface="Georgia" panose="02040502050405020303" pitchFamily="18" charset="0"/>
              </a:rPr>
              <a:t>O INSS facilitará o atendimento, o requerimento, a concessão, a manutenção e a revisão de benefícios por meio eletrônico e implementará procedimentos </a:t>
            </a:r>
            <a:r>
              <a:rPr lang="pt-BR" sz="2000" dirty="0" smtClean="0">
                <a:latin typeface="Georgia" panose="02040502050405020303" pitchFamily="18" charset="0"/>
              </a:rPr>
              <a:t>automatizados</a:t>
            </a:r>
            <a:endParaRPr lang="pt-BR" sz="2000" dirty="0">
              <a:latin typeface="Georgia" panose="02040502050405020303" pitchFamily="18" charset="0"/>
            </a:endParaRPr>
          </a:p>
        </p:txBody>
      </p:sp>
      <p:pic>
        <p:nvPicPr>
          <p:cNvPr id="23554"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88147" y="6350059"/>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022315711"/>
      </p:ext>
    </p:extLst>
  </p:cSld>
  <p:clrMapOvr>
    <a:masterClrMapping/>
  </p:clrMapOvr>
  <p:transition spd="med"/>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692314" y="1492321"/>
              <a:ext cx="1675139"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CNIS </a:t>
              </a:r>
            </a:p>
          </p:txBody>
        </p:sp>
      </p:grpSp>
      <p:sp>
        <p:nvSpPr>
          <p:cNvPr id="3" name="Retângulo 2"/>
          <p:cNvSpPr/>
          <p:nvPr/>
        </p:nvSpPr>
        <p:spPr>
          <a:xfrm>
            <a:off x="4367808" y="1268760"/>
            <a:ext cx="7554592" cy="5170646"/>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O CNIS manterá cadastro dos segurados especiais, dos quais deverão fazer a atualização anualmente;</a:t>
            </a:r>
            <a:endParaRPr lang="pt-BR" sz="2000" dirty="0" smtClean="0">
              <a:latin typeface="Georgia" panose="02040502050405020303" pitchFamily="18" charset="0"/>
            </a:endParaRPr>
          </a:p>
          <a:p>
            <a:pPr marL="342900" indent="-342900" algn="just">
              <a:lnSpc>
                <a:spcPct val="150000"/>
              </a:lnSpc>
              <a:buFontTx/>
              <a:buChar char="-"/>
            </a:pPr>
            <a:endParaRPr lang="pt-BR" sz="2000" dirty="0" smtClean="0">
              <a:latin typeface="Georgia" panose="02040502050405020303" pitchFamily="18" charset="0"/>
            </a:endParaRPr>
          </a:p>
          <a:p>
            <a:pPr marL="342900" indent="-342900" algn="just">
              <a:lnSpc>
                <a:spcPct val="150000"/>
              </a:lnSpc>
              <a:buFontTx/>
              <a:buChar char="-"/>
            </a:pPr>
            <a:r>
              <a:rPr lang="pt-BR" sz="2000" dirty="0">
                <a:latin typeface="Georgia" panose="02040502050405020303" pitchFamily="18" charset="0"/>
              </a:rPr>
              <a:t>A partir de 2023 a comprovação do </a:t>
            </a:r>
            <a:r>
              <a:rPr lang="pt-BR" sz="2000" dirty="0" smtClean="0">
                <a:latin typeface="Georgia" panose="02040502050405020303" pitchFamily="18" charset="0"/>
              </a:rPr>
              <a:t>Segurado Especial </a:t>
            </a:r>
            <a:r>
              <a:rPr lang="pt-BR" sz="2000" dirty="0">
                <a:latin typeface="Georgia" panose="02040502050405020303" pitchFamily="18" charset="0"/>
              </a:rPr>
              <a:t>será exclusivamente pelo </a:t>
            </a:r>
            <a:r>
              <a:rPr lang="pt-BR" sz="2000" dirty="0" smtClean="0">
                <a:latin typeface="Georgia" panose="02040502050405020303" pitchFamily="18" charset="0"/>
              </a:rPr>
              <a:t>CNIS</a:t>
            </a:r>
          </a:p>
          <a:p>
            <a:pPr algn="just">
              <a:lnSpc>
                <a:spcPct val="150000"/>
              </a:lnSpc>
            </a:pPr>
            <a:endParaRPr lang="pt-BR" sz="2000" dirty="0" smtClean="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Utilização </a:t>
            </a:r>
            <a:r>
              <a:rPr lang="pt-BR" sz="2000" dirty="0">
                <a:latin typeface="Georgia" panose="02040502050405020303" pitchFamily="18" charset="0"/>
              </a:rPr>
              <a:t>como prova </a:t>
            </a:r>
            <a:r>
              <a:rPr lang="pt-BR" sz="2000" dirty="0" smtClean="0">
                <a:latin typeface="Georgia" panose="02040502050405020303" pitchFamily="18" charset="0"/>
              </a:rPr>
              <a:t>a </a:t>
            </a:r>
            <a:r>
              <a:rPr lang="pt-BR" sz="2000" dirty="0">
                <a:latin typeface="Georgia" panose="02040502050405020303" pitchFamily="18" charset="0"/>
              </a:rPr>
              <a:t>Declaração de Aptidão ao Programa Nacional de Fortalecimento da Agricultura </a:t>
            </a:r>
            <a:r>
              <a:rPr lang="pt-BR" sz="2000" dirty="0" smtClean="0">
                <a:latin typeface="Georgia" panose="02040502050405020303" pitchFamily="18" charset="0"/>
              </a:rPr>
              <a:t>Familiar- DAP ou </a:t>
            </a:r>
            <a:r>
              <a:rPr lang="pt-BR" sz="2000" dirty="0">
                <a:latin typeface="Georgia" panose="02040502050405020303" pitchFamily="18" charset="0"/>
              </a:rPr>
              <a:t>por documento que a substitua</a:t>
            </a:r>
            <a:endParaRPr lang="pt-BR" sz="2000" dirty="0" smtClean="0">
              <a:latin typeface="Georgia" panose="02040502050405020303" pitchFamily="18" charset="0"/>
            </a:endParaRPr>
          </a:p>
          <a:p>
            <a:pPr marL="342900" indent="-342900" algn="just">
              <a:lnSpc>
                <a:spcPct val="150000"/>
              </a:lnSpc>
              <a:buFontTx/>
              <a:buChar char="-"/>
            </a:pPr>
            <a:endParaRPr lang="pt-BR" sz="2000" dirty="0">
              <a:latin typeface="Georgia" panose="02040502050405020303" pitchFamily="18" charset="0"/>
            </a:endParaRPr>
          </a:p>
          <a:p>
            <a:pPr algn="just">
              <a:lnSpc>
                <a:spcPct val="150000"/>
              </a:lnSpc>
            </a:pPr>
            <a:endParaRPr lang="pt-BR" sz="2000" dirty="0" smtClean="0">
              <a:latin typeface="Georgia" panose="02040502050405020303" pitchFamily="18" charset="0"/>
            </a:endParaRPr>
          </a:p>
        </p:txBody>
      </p:sp>
      <p:sp>
        <p:nvSpPr>
          <p:cNvPr id="15"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6240016" y="374623"/>
            <a:ext cx="5833328"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Processual</a:t>
            </a:r>
            <a:endParaRPr lang="pt-BR" altLang="pt-BR" sz="4900" dirty="0">
              <a:solidFill>
                <a:schemeClr val="bg2"/>
              </a:solidFill>
              <a:latin typeface="Titillium Light" charset="0"/>
              <a:sym typeface="Titillium Light" charset="0"/>
            </a:endParaRPr>
          </a:p>
        </p:txBody>
      </p:sp>
      <p:pic>
        <p:nvPicPr>
          <p:cNvPr id="21506"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04650" y="6346127"/>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877359015"/>
      </p:ext>
    </p:extLst>
  </p:cSld>
  <p:clrMapOvr>
    <a:masterClrMapping/>
  </p:clrMapOvr>
  <p:transition spd="med"/>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485216" y="1509050"/>
            <a:ext cx="2200924"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Normas</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556792"/>
            <a:ext cx="7554592" cy="5149551"/>
          </a:xfrm>
          <a:prstGeom prst="rect">
            <a:avLst/>
          </a:prstGeom>
        </p:spPr>
        <p:txBody>
          <a:bodyPr wrap="square">
            <a:spAutoFit/>
          </a:bodyPr>
          <a:lstStyle/>
          <a:p>
            <a:pPr marL="342900" indent="-342900" algn="just">
              <a:lnSpc>
                <a:spcPct val="150000"/>
              </a:lnSpc>
              <a:buFontTx/>
              <a:buChar char="-"/>
            </a:pPr>
            <a:r>
              <a:rPr lang="pt-BR" sz="2000" dirty="0" smtClean="0">
                <a:latin typeface="Georgia" panose="02040502050405020303" pitchFamily="18" charset="0"/>
              </a:rPr>
              <a:t>Fim da múltipla </a:t>
            </a:r>
            <a:r>
              <a:rPr lang="pt-BR" sz="2000" dirty="0">
                <a:latin typeface="Georgia" panose="02040502050405020303" pitchFamily="18" charset="0"/>
              </a:rPr>
              <a:t>atividade -O salário de benefício do segurado que contribuir em razão de atividades concomitantes será calculado com </a:t>
            </a:r>
            <a:r>
              <a:rPr lang="pt-BR" sz="2000" b="1" dirty="0">
                <a:latin typeface="Georgia" panose="02040502050405020303" pitchFamily="18" charset="0"/>
              </a:rPr>
              <a:t>base na soma dos salários de contribuição das atividades exercidas na data do requerimento ou do óbito</a:t>
            </a:r>
            <a:r>
              <a:rPr lang="pt-BR" sz="2000" dirty="0">
                <a:latin typeface="Georgia" panose="02040502050405020303" pitchFamily="18" charset="0"/>
              </a:rPr>
              <a:t> </a:t>
            </a:r>
            <a:r>
              <a:rPr lang="pt-BR" sz="2000" dirty="0" smtClean="0">
                <a:latin typeface="Georgia" panose="02040502050405020303" pitchFamily="18" charset="0"/>
              </a:rPr>
              <a:t>;</a:t>
            </a:r>
          </a:p>
          <a:p>
            <a:pPr algn="just">
              <a:lnSpc>
                <a:spcPct val="150000"/>
              </a:lnSpc>
            </a:pPr>
            <a:endParaRPr lang="pt-BR" sz="2000" dirty="0">
              <a:latin typeface="Georgia" panose="02040502050405020303" pitchFamily="18" charset="0"/>
            </a:endParaRPr>
          </a:p>
          <a:p>
            <a:pPr algn="just">
              <a:lnSpc>
                <a:spcPct val="150000"/>
              </a:lnSpc>
            </a:pPr>
            <a:r>
              <a:rPr lang="pt-BR" sz="2000" dirty="0" smtClean="0">
                <a:latin typeface="Georgia" panose="02040502050405020303" pitchFamily="18" charset="0"/>
              </a:rPr>
              <a:t>-</a:t>
            </a:r>
            <a:r>
              <a:rPr lang="pt-BR" sz="2000" dirty="0">
                <a:latin typeface="Georgia" panose="02040502050405020303" pitchFamily="18" charset="0"/>
              </a:rPr>
              <a:t>No caso da perda da qualidade, após a nova filiação deverá contar com metade da carência dos períodos exigidos para cada benefício </a:t>
            </a:r>
            <a:r>
              <a:rPr lang="pt-BR" dirty="0">
                <a:latin typeface="Georgia" panose="02040502050405020303" pitchFamily="18" charset="0"/>
              </a:rPr>
              <a:t>(auxílio-doença, de aposentadoria por invalidez, de salário-maternidade e de auxílio-reclusão)</a:t>
            </a:r>
          </a:p>
          <a:p>
            <a:pPr>
              <a:lnSpc>
                <a:spcPct val="150000"/>
              </a:lnSpc>
            </a:pPr>
            <a:endParaRPr lang="pt-BR" sz="2400" b="0" i="0" dirty="0">
              <a:effectLst/>
              <a:latin typeface="Georgia" panose="02040502050405020303" pitchFamily="18" charset="0"/>
            </a:endParaRP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6357510"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Mudanças Legislativas</a:t>
            </a:r>
            <a:endParaRPr lang="pt-BR" altLang="pt-BR" sz="4900" dirty="0">
              <a:solidFill>
                <a:schemeClr val="bg2"/>
              </a:solidFill>
              <a:latin typeface="Titillium Light" charset="0"/>
              <a:sym typeface="Titillium Light" charset="0"/>
            </a:endParaRPr>
          </a:p>
        </p:txBody>
      </p:sp>
      <p:pic>
        <p:nvPicPr>
          <p:cNvPr id="22530"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30397" y="6218708"/>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438007792"/>
      </p:ext>
    </p:extLst>
  </p:cSld>
  <p:clrMapOvr>
    <a:masterClrMapping/>
  </p:clrMapOvr>
  <p:transition spd="med"/>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5832977" y="293233"/>
            <a:ext cx="6357510"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Mudanças Legislativas</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342058" y="1492321"/>
              <a:ext cx="2375650"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Normas </a:t>
              </a:r>
            </a:p>
          </p:txBody>
        </p:sp>
      </p:grpSp>
      <p:sp>
        <p:nvSpPr>
          <p:cNvPr id="3" name="Retângulo 2"/>
          <p:cNvSpPr/>
          <p:nvPr/>
        </p:nvSpPr>
        <p:spPr>
          <a:xfrm>
            <a:off x="4367808" y="1268760"/>
            <a:ext cx="7554592" cy="5170646"/>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O período em gozo de auxílio-acidente não mantém </a:t>
            </a:r>
            <a:r>
              <a:rPr lang="pt-BR" sz="2000" dirty="0" smtClean="0">
                <a:latin typeface="Georgia" panose="02040502050405020303" pitchFamily="18" charset="0"/>
              </a:rPr>
              <a:t>a </a:t>
            </a:r>
            <a:r>
              <a:rPr lang="pt-BR" sz="2000" dirty="0">
                <a:latin typeface="Georgia" panose="02040502050405020303" pitchFamily="18" charset="0"/>
              </a:rPr>
              <a:t>qualidade de </a:t>
            </a:r>
            <a:r>
              <a:rPr lang="pt-BR" sz="2000" dirty="0" smtClean="0">
                <a:latin typeface="Georgia" panose="02040502050405020303" pitchFamily="18" charset="0"/>
              </a:rPr>
              <a:t>segurado;</a:t>
            </a:r>
          </a:p>
          <a:p>
            <a:pPr marL="342900" indent="-342900" algn="just">
              <a:lnSpc>
                <a:spcPct val="150000"/>
              </a:lnSpc>
              <a:buFontTx/>
              <a:buChar char="-"/>
            </a:pPr>
            <a:endParaRPr lang="pt-BR" sz="2000" dirty="0" smtClean="0">
              <a:latin typeface="Georgia" panose="02040502050405020303" pitchFamily="18" charset="0"/>
            </a:endParaRPr>
          </a:p>
          <a:p>
            <a:pPr marL="342900" indent="-342900" algn="just">
              <a:lnSpc>
                <a:spcPct val="150000"/>
              </a:lnSpc>
              <a:buFontTx/>
              <a:buChar char="-"/>
            </a:pPr>
            <a:r>
              <a:rPr lang="pt-BR" sz="2000" dirty="0">
                <a:latin typeface="Georgia" panose="02040502050405020303" pitchFamily="18" charset="0"/>
              </a:rPr>
              <a:t>Provas de união estável e dependência econômica exigem </a:t>
            </a:r>
            <a:r>
              <a:rPr lang="pt-BR" sz="2000" b="1" u="sng" dirty="0">
                <a:latin typeface="Georgia" panose="02040502050405020303" pitchFamily="18" charset="0"/>
              </a:rPr>
              <a:t>início de prova material contemporânea </a:t>
            </a:r>
            <a:r>
              <a:rPr lang="pt-BR" sz="2000" dirty="0">
                <a:latin typeface="Georgia" panose="02040502050405020303" pitchFamily="18" charset="0"/>
              </a:rPr>
              <a:t>em período não superior a 24 meses anterior à data do óbito ou da </a:t>
            </a:r>
            <a:r>
              <a:rPr lang="pt-BR" sz="2000" dirty="0" smtClean="0">
                <a:latin typeface="Georgia" panose="02040502050405020303" pitchFamily="18" charset="0"/>
              </a:rPr>
              <a:t>reclusão</a:t>
            </a: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Para </a:t>
            </a:r>
            <a:r>
              <a:rPr lang="pt-BR" sz="2000" dirty="0">
                <a:latin typeface="Georgia" panose="02040502050405020303" pitchFamily="18" charset="0"/>
              </a:rPr>
              <a:t>concessão do auxílio-reclusão </a:t>
            </a:r>
            <a:r>
              <a:rPr lang="pt-BR" sz="2000" dirty="0" smtClean="0">
                <a:latin typeface="Georgia" panose="02040502050405020303" pitchFamily="18" charset="0"/>
              </a:rPr>
              <a:t>é necessário 24 </a:t>
            </a:r>
            <a:r>
              <a:rPr lang="pt-BR" sz="2000" dirty="0">
                <a:latin typeface="Georgia" panose="02040502050405020303" pitchFamily="18" charset="0"/>
              </a:rPr>
              <a:t>meses de </a:t>
            </a:r>
            <a:r>
              <a:rPr lang="pt-BR" sz="2000" dirty="0" smtClean="0">
                <a:latin typeface="Georgia" panose="02040502050405020303" pitchFamily="18" charset="0"/>
              </a:rPr>
              <a:t>carência</a:t>
            </a:r>
          </a:p>
          <a:p>
            <a:pPr algn="just">
              <a:lnSpc>
                <a:spcPct val="150000"/>
              </a:lnSpc>
            </a:pPr>
            <a:endParaRPr lang="pt-BR" sz="2000" dirty="0" smtClean="0">
              <a:latin typeface="Georgia" panose="02040502050405020303" pitchFamily="18" charset="0"/>
            </a:endParaRPr>
          </a:p>
        </p:txBody>
      </p:sp>
      <p:pic>
        <p:nvPicPr>
          <p:cNvPr id="34818"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817788" y="6309320"/>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69252905"/>
      </p:ext>
    </p:extLst>
  </p:cSld>
  <p:clrMapOvr>
    <a:masterClrMapping/>
  </p:clrMapOvr>
  <p:transition spd="med"/>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485216" y="1509050"/>
            <a:ext cx="2200924"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Normas</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556792"/>
            <a:ext cx="7554592" cy="3785652"/>
          </a:xfrm>
          <a:prstGeom prst="rect">
            <a:avLst/>
          </a:prstGeom>
        </p:spPr>
        <p:txBody>
          <a:bodyPr wrap="square">
            <a:spAutoFit/>
          </a:bodyPr>
          <a:lstStyle/>
          <a:p>
            <a:pPr marL="342900" indent="-342900">
              <a:lnSpc>
                <a:spcPct val="150000"/>
              </a:lnSpc>
              <a:buFontTx/>
              <a:buChar char="-"/>
            </a:pPr>
            <a:r>
              <a:rPr lang="pt-BR" sz="2000" dirty="0">
                <a:latin typeface="Georgia" panose="02040502050405020303" pitchFamily="18" charset="0"/>
              </a:rPr>
              <a:t>Não é devido o auxílio-doença para segurados reclusos em regime fechado</a:t>
            </a:r>
            <a:r>
              <a:rPr lang="pt-BR" sz="2000" dirty="0" smtClean="0">
                <a:latin typeface="Georgia" panose="02040502050405020303" pitchFamily="18" charset="0"/>
              </a:rPr>
              <a:t>;</a:t>
            </a:r>
          </a:p>
          <a:p>
            <a:pPr marL="800100" lvl="1" indent="-342900">
              <a:lnSpc>
                <a:spcPct val="150000"/>
              </a:lnSpc>
              <a:buFontTx/>
              <a:buChar char="-"/>
            </a:pPr>
            <a:r>
              <a:rPr lang="pt-BR" sz="2000" dirty="0">
                <a:latin typeface="Georgia" panose="02040502050405020303" pitchFamily="18" charset="0"/>
              </a:rPr>
              <a:t>O segurado em gozo de </a:t>
            </a:r>
            <a:r>
              <a:rPr lang="pt-BR" sz="2000" dirty="0" err="1">
                <a:latin typeface="Georgia" panose="02040502050405020303" pitchFamily="18" charset="0"/>
              </a:rPr>
              <a:t>auxilio-doença</a:t>
            </a:r>
            <a:r>
              <a:rPr lang="pt-BR" sz="2000" dirty="0">
                <a:latin typeface="Georgia" panose="02040502050405020303" pitchFamily="18" charset="0"/>
              </a:rPr>
              <a:t> terá o benefício suspenso na data do recolhimento à prisão</a:t>
            </a:r>
          </a:p>
          <a:p>
            <a:pPr marL="342900" indent="-342900">
              <a:lnSpc>
                <a:spcPct val="150000"/>
              </a:lnSpc>
              <a:buFontTx/>
              <a:buChar char="-"/>
            </a:pPr>
            <a:endParaRPr lang="pt-BR" sz="2000" dirty="0">
              <a:latin typeface="Georgia" panose="02040502050405020303" pitchFamily="18" charset="0"/>
            </a:endParaRPr>
          </a:p>
          <a:p>
            <a:pPr>
              <a:lnSpc>
                <a:spcPct val="150000"/>
              </a:lnSpc>
            </a:pPr>
            <a:r>
              <a:rPr lang="pt-BR" sz="2000" dirty="0">
                <a:latin typeface="Georgia" panose="02040502050405020303" pitchFamily="18" charset="0"/>
              </a:rPr>
              <a:t>-O recebimento da Pensão por Morte será devida desde a data do óbito para requerimentos feitos em até 180 dias por menores de 16 anos e 90 dias para os demais dependentes</a:t>
            </a:r>
            <a:endParaRPr lang="pt-BR" sz="2400" b="0" i="0" dirty="0">
              <a:effectLst/>
              <a:latin typeface="Georgia" panose="02040502050405020303" pitchFamily="18" charset="0"/>
            </a:endParaRP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6357510"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Mudanças Legislativas</a:t>
            </a:r>
            <a:endParaRPr lang="pt-BR" altLang="pt-BR" sz="4900" dirty="0">
              <a:solidFill>
                <a:schemeClr val="bg2"/>
              </a:solidFill>
              <a:latin typeface="Titillium Light" charset="0"/>
              <a:sym typeface="Titillium Light" charset="0"/>
            </a:endParaRPr>
          </a:p>
        </p:txBody>
      </p:sp>
      <p:pic>
        <p:nvPicPr>
          <p:cNvPr id="18434"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30397" y="6201184"/>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970909833"/>
      </p:ext>
    </p:extLst>
  </p:cSld>
  <p:clrMapOvr>
    <a:masterClrMapping/>
  </p:clrMapOvr>
  <p:transition spd="med"/>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5832977" y="293233"/>
            <a:ext cx="6357510"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Mudanças Legislativas</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342058" y="1492321"/>
              <a:ext cx="2375650"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Normas </a:t>
              </a:r>
            </a:p>
          </p:txBody>
        </p:sp>
      </p:grpSp>
      <p:sp>
        <p:nvSpPr>
          <p:cNvPr id="3" name="Retângulo 2"/>
          <p:cNvSpPr/>
          <p:nvPr/>
        </p:nvSpPr>
        <p:spPr>
          <a:xfrm>
            <a:off x="4367808" y="1268760"/>
            <a:ext cx="7554592" cy="6093976"/>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Ajuizada a ação judicial para reconhecimento da condição de dependente, este poderá requerer a sua habilitação provisória ao benefício de pensão por morte</a:t>
            </a:r>
            <a:r>
              <a:rPr lang="pt-BR" sz="2000" dirty="0" smtClean="0">
                <a:latin typeface="Georgia" panose="02040502050405020303" pitchFamily="18" charset="0"/>
              </a:rPr>
              <a:t>;</a:t>
            </a: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a:latin typeface="Georgia" panose="02040502050405020303" pitchFamily="18" charset="0"/>
              </a:rPr>
              <a:t>Na hipótese de o segurado falecido estar, na data de seu falecimento, obrigado por determinação judicial a pagar alimentos temporários a ex-cônjuge, </a:t>
            </a:r>
            <a:r>
              <a:rPr lang="pt-BR" sz="2000" dirty="0" err="1">
                <a:latin typeface="Georgia" panose="02040502050405020303" pitchFamily="18" charset="0"/>
              </a:rPr>
              <a:t>ex-companheiro</a:t>
            </a:r>
            <a:r>
              <a:rPr lang="pt-BR" sz="2000" dirty="0">
                <a:latin typeface="Georgia" panose="02040502050405020303" pitchFamily="18" charset="0"/>
              </a:rPr>
              <a:t> ou </a:t>
            </a:r>
            <a:r>
              <a:rPr lang="pt-BR" sz="2000" dirty="0" err="1">
                <a:latin typeface="Georgia" panose="02040502050405020303" pitchFamily="18" charset="0"/>
              </a:rPr>
              <a:t>ex-companheira</a:t>
            </a:r>
            <a:r>
              <a:rPr lang="pt-BR" sz="2000" dirty="0">
                <a:latin typeface="Georgia" panose="02040502050405020303" pitchFamily="18" charset="0"/>
              </a:rPr>
              <a:t>, a pensão por morte será devida pelo prazo remanescente na data do óbito, caso não incida outra hipótese de cancelamento anterior do benefício</a:t>
            </a:r>
            <a:endParaRPr lang="pt-BR" sz="2000" dirty="0" smtClean="0">
              <a:latin typeface="Georgia" panose="02040502050405020303" pitchFamily="18" charset="0"/>
            </a:endParaRPr>
          </a:p>
          <a:p>
            <a:pPr marL="342900" indent="-342900" algn="just">
              <a:lnSpc>
                <a:spcPct val="150000"/>
              </a:lnSpc>
              <a:buFontTx/>
              <a:buChar char="-"/>
            </a:pPr>
            <a:endParaRPr lang="pt-BR" sz="2000" dirty="0" smtClean="0">
              <a:latin typeface="Georgia" panose="02040502050405020303" pitchFamily="18" charset="0"/>
            </a:endParaRPr>
          </a:p>
          <a:p>
            <a:pPr marL="342900" indent="-342900" algn="just">
              <a:lnSpc>
                <a:spcPct val="150000"/>
              </a:lnSpc>
              <a:buFontTx/>
              <a:buChar char="-"/>
            </a:pPr>
            <a:endParaRPr lang="pt-BR" sz="2000" dirty="0">
              <a:latin typeface="Georgia" panose="02040502050405020303" pitchFamily="18" charset="0"/>
            </a:endParaRPr>
          </a:p>
          <a:p>
            <a:pPr algn="just">
              <a:lnSpc>
                <a:spcPct val="150000"/>
              </a:lnSpc>
            </a:pPr>
            <a:endParaRPr lang="pt-BR" sz="2000" dirty="0" smtClean="0">
              <a:latin typeface="Georgia" panose="02040502050405020303" pitchFamily="18" charset="0"/>
            </a:endParaRPr>
          </a:p>
        </p:txBody>
      </p:sp>
      <p:pic>
        <p:nvPicPr>
          <p:cNvPr id="19458"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04650" y="6237312"/>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471956362"/>
      </p:ext>
    </p:extLst>
  </p:cSld>
  <p:clrMapOvr>
    <a:masterClrMapping/>
  </p:clrMapOvr>
  <p:transition spd="med"/>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485216" y="1509050"/>
            <a:ext cx="2200924"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Normas</a:t>
            </a:r>
            <a:endParaRPr lang="pt-BR" altLang="pt-BR" sz="4900" dirty="0">
              <a:solidFill>
                <a:schemeClr val="bg1"/>
              </a:solidFill>
              <a:latin typeface="Titillium Light" charset="0"/>
              <a:sym typeface="Titillium Light" charset="0"/>
            </a:endParaRPr>
          </a:p>
        </p:txBody>
      </p:sp>
      <p:sp>
        <p:nvSpPr>
          <p:cNvPr id="3" name="Retângulo 2"/>
          <p:cNvSpPr/>
          <p:nvPr/>
        </p:nvSpPr>
        <p:spPr>
          <a:xfrm>
            <a:off x="179590" y="1540207"/>
            <a:ext cx="7554592" cy="5170646"/>
          </a:xfrm>
          <a:prstGeom prst="rect">
            <a:avLst/>
          </a:prstGeom>
        </p:spPr>
        <p:txBody>
          <a:bodyPr wrap="square">
            <a:spAutoFit/>
          </a:bodyPr>
          <a:lstStyle/>
          <a:p>
            <a:pPr marL="342900" indent="-342900" algn="just">
              <a:lnSpc>
                <a:spcPct val="150000"/>
              </a:lnSpc>
              <a:buFont typeface="Arial" panose="020B0604020202020204" pitchFamily="34" charset="0"/>
              <a:buChar char="•"/>
            </a:pPr>
            <a:r>
              <a:rPr lang="pt-BR" sz="2000" dirty="0">
                <a:latin typeface="Georgia" panose="02040502050405020303" pitchFamily="18" charset="0"/>
              </a:rPr>
              <a:t>A aferição da renda mensal bruta para enquadramento do segurado como de baixa renda ocorrerá pela média dos salários de contribuição apurados no período de 12 (doze) meses anteriores ao mês do recolhimento à </a:t>
            </a:r>
            <a:r>
              <a:rPr lang="pt-BR" sz="2000" dirty="0" smtClean="0">
                <a:latin typeface="Georgia" panose="02040502050405020303" pitchFamily="18" charset="0"/>
              </a:rPr>
              <a:t>prisão</a:t>
            </a:r>
          </a:p>
          <a:p>
            <a:pPr marL="342900" indent="-342900" algn="just">
              <a:lnSpc>
                <a:spcPct val="150000"/>
              </a:lnSpc>
              <a:buFont typeface="Arial" panose="020B0604020202020204" pitchFamily="34" charset="0"/>
              <a:buChar char="•"/>
            </a:pPr>
            <a:endParaRPr lang="pt-BR" sz="2000" dirty="0">
              <a:latin typeface="Georgia" panose="02040502050405020303" pitchFamily="18" charset="0"/>
            </a:endParaRPr>
          </a:p>
          <a:p>
            <a:pPr marL="342900" indent="-342900" algn="just">
              <a:lnSpc>
                <a:spcPct val="150000"/>
              </a:lnSpc>
              <a:buFont typeface="Arial" panose="020B0604020202020204" pitchFamily="34" charset="0"/>
              <a:buChar char="•"/>
            </a:pPr>
            <a:r>
              <a:rPr lang="pt-BR" sz="2000" dirty="0" smtClean="0">
                <a:latin typeface="Georgia" panose="02040502050405020303" pitchFamily="18" charset="0"/>
              </a:rPr>
              <a:t>Será </a:t>
            </a:r>
            <a:r>
              <a:rPr lang="pt-BR" sz="2000" dirty="0">
                <a:latin typeface="Georgia" panose="02040502050405020303" pitchFamily="18" charset="0"/>
              </a:rPr>
              <a:t>excluído definitivamente da condição de dependente quem tiver sido condenado criminalmente por sentença com trânsito em julgado, como autor, coautor ou partícipe de homicídio doloso, ou de tentativa desse crime, cometido contra a pessoa do segurado, ressalvados os absolutamente incapazes e os inimputáveis</a:t>
            </a: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6357510"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Mudanças Legislativas</a:t>
            </a:r>
            <a:endParaRPr lang="pt-BR" altLang="pt-BR" sz="4900" dirty="0">
              <a:solidFill>
                <a:schemeClr val="bg2"/>
              </a:solidFill>
              <a:latin typeface="Titillium Light" charset="0"/>
              <a:sym typeface="Titillium Light" charset="0"/>
            </a:endParaRPr>
          </a:p>
        </p:txBody>
      </p:sp>
      <p:pic>
        <p:nvPicPr>
          <p:cNvPr id="20482"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30397" y="6231619"/>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3007878"/>
      </p:ext>
    </p:extLst>
  </p:cSld>
  <p:clrMapOvr>
    <a:masterClrMapping/>
  </p:clrMapOvr>
  <p:transition spd="med"/>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AutoShape 1">
            <a:extLst>
              <a:ext uri="{FF2B5EF4-FFF2-40B4-BE49-F238E27FC236}">
                <a16:creationId xmlns="" xmlns:a16="http://schemas.microsoft.com/office/drawing/2014/main" id="{05516C0C-67E5-421B-81E6-D39C94B925BA}"/>
              </a:ext>
            </a:extLst>
          </p:cNvPr>
          <p:cNvSpPr>
            <a:spLocks/>
          </p:cNvSpPr>
          <p:nvPr/>
        </p:nvSpPr>
        <p:spPr bwMode="auto">
          <a:xfrm flipH="1">
            <a:off x="0" y="0"/>
            <a:ext cx="6503368" cy="6858000"/>
          </a:xfrm>
          <a:custGeom>
            <a:avLst/>
            <a:gdLst>
              <a:gd name="T0" fmla="*/ 2147483646 w 21489"/>
              <a:gd name="T1" fmla="*/ 2147483646 h 21600"/>
              <a:gd name="T2" fmla="*/ 2147483646 w 21489"/>
              <a:gd name="T3" fmla="*/ 2147483646 h 21600"/>
              <a:gd name="T4" fmla="*/ 2147483646 w 21489"/>
              <a:gd name="T5" fmla="*/ 2147483646 h 21600"/>
              <a:gd name="T6" fmla="*/ 2147483646 w 21489"/>
              <a:gd name="T7" fmla="*/ 214748364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489" h="21600">
                <a:moveTo>
                  <a:pt x="19581" y="0"/>
                </a:moveTo>
                <a:lnTo>
                  <a:pt x="7510" y="0"/>
                </a:lnTo>
                <a:cubicBezTo>
                  <a:pt x="6563" y="885"/>
                  <a:pt x="5671" y="1860"/>
                  <a:pt x="4844" y="2916"/>
                </a:cubicBezTo>
                <a:cubicBezTo>
                  <a:pt x="3538" y="4584"/>
                  <a:pt x="2400" y="6444"/>
                  <a:pt x="1454" y="8455"/>
                </a:cubicBezTo>
                <a:cubicBezTo>
                  <a:pt x="576" y="9800"/>
                  <a:pt x="58" y="11483"/>
                  <a:pt x="5" y="13274"/>
                </a:cubicBezTo>
                <a:cubicBezTo>
                  <a:pt x="-111" y="17178"/>
                  <a:pt x="1987" y="20661"/>
                  <a:pt x="5030" y="21600"/>
                </a:cubicBezTo>
                <a:lnTo>
                  <a:pt x="21489" y="21600"/>
                </a:lnTo>
                <a:lnTo>
                  <a:pt x="21489" y="5236"/>
                </a:lnTo>
                <a:lnTo>
                  <a:pt x="19581" y="0"/>
                </a:lnTo>
                <a:close/>
              </a:path>
            </a:pathLst>
          </a:cu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9219"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6251456" y="332715"/>
            <a:ext cx="579966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de Ligação</a:t>
            </a:r>
            <a:endParaRPr lang="pt-BR" altLang="pt-BR" sz="4900" dirty="0">
              <a:solidFill>
                <a:schemeClr val="bg2"/>
              </a:solidFill>
              <a:latin typeface="Titillium Light" charset="0"/>
              <a:sym typeface="Titillium Light" charset="0"/>
            </a:endParaRPr>
          </a:p>
        </p:txBody>
      </p:sp>
      <p:sp>
        <p:nvSpPr>
          <p:cNvPr id="9222" name="Rectangle 11">
            <a:extLst>
              <a:ext uri="{FF2B5EF4-FFF2-40B4-BE49-F238E27FC236}">
                <a16:creationId xmlns="" xmlns:a16="http://schemas.microsoft.com/office/drawing/2014/main" id="{030C75EB-8FEB-43E5-A599-751106DA399A}"/>
              </a:ext>
            </a:extLst>
          </p:cNvPr>
          <p:cNvSpPr>
            <a:spLocks/>
          </p:cNvSpPr>
          <p:nvPr/>
        </p:nvSpPr>
        <p:spPr bwMode="auto">
          <a:xfrm flipV="1">
            <a:off x="9336360"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Shape 3862">
            <a:extLst>
              <a:ext uri="{FF2B5EF4-FFF2-40B4-BE49-F238E27FC236}">
                <a16:creationId xmlns="" xmlns:a16="http://schemas.microsoft.com/office/drawing/2014/main" id="{622A028F-3FB9-1A4C-BFF2-98FEDD906C31}"/>
              </a:ext>
            </a:extLst>
          </p:cNvPr>
          <p:cNvSpPr/>
          <p:nvPr/>
        </p:nvSpPr>
        <p:spPr>
          <a:xfrm>
            <a:off x="407368" y="1484784"/>
            <a:ext cx="1656184" cy="1652240"/>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1"/>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2"/>
                </a:lnTo>
                <a:lnTo>
                  <a:pt x="10260" y="21403"/>
                </a:lnTo>
                <a:lnTo>
                  <a:pt x="10269" y="21399"/>
                </a:lnTo>
                <a:cubicBezTo>
                  <a:pt x="10393" y="21519"/>
                  <a:pt x="10579" y="21600"/>
                  <a:pt x="10800" y="21600"/>
                </a:cubicBezTo>
                <a:cubicBezTo>
                  <a:pt x="11021" y="21600"/>
                  <a:pt x="11207" y="21519"/>
                  <a:pt x="11331" y="21399"/>
                </a:cubicBezTo>
                <a:lnTo>
                  <a:pt x="11340" y="21403"/>
                </a:lnTo>
                <a:lnTo>
                  <a:pt x="12898" y="19892"/>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1"/>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chemeClr val="bg1"/>
          </a:solidFill>
          <a:ln w="12700">
            <a:miter lim="400000"/>
          </a:ln>
        </p:spPr>
        <p:txBody>
          <a:bodyPr lIns="0" tIns="0" rIns="0" bIns="0" anchor="ctr"/>
          <a:lstStyle/>
          <a:p>
            <a:endParaRPr/>
          </a:p>
        </p:txBody>
      </p:sp>
      <p:sp>
        <p:nvSpPr>
          <p:cNvPr id="15"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2285573" y="1933877"/>
            <a:ext cx="2232984" cy="150810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1"/>
                </a:solidFill>
                <a:latin typeface="Titillium Light" charset="0"/>
                <a:sym typeface="Titillium Light" charset="0"/>
              </a:rPr>
              <a:t>RPPS e</a:t>
            </a:r>
          </a:p>
          <a:p>
            <a:pPr eaLnBrk="1"/>
            <a:r>
              <a:rPr lang="pt-BR" altLang="pt-BR" sz="4900" dirty="0" smtClean="0">
                <a:solidFill>
                  <a:schemeClr val="bg1"/>
                </a:solidFill>
                <a:latin typeface="Titillium Light" charset="0"/>
                <a:sym typeface="Titillium Light" charset="0"/>
              </a:rPr>
              <a:t>RGPS</a:t>
            </a:r>
            <a:endParaRPr lang="pt-BR" altLang="pt-BR" sz="4900" dirty="0">
              <a:solidFill>
                <a:schemeClr val="bg1"/>
              </a:solidFill>
              <a:latin typeface="Titillium Light" charset="0"/>
              <a:sym typeface="Titillium Light" charset="0"/>
            </a:endParaRPr>
          </a:p>
        </p:txBody>
      </p:sp>
      <p:sp>
        <p:nvSpPr>
          <p:cNvPr id="2" name="Retângulo 1"/>
          <p:cNvSpPr/>
          <p:nvPr/>
        </p:nvSpPr>
        <p:spPr>
          <a:xfrm>
            <a:off x="191344" y="3526469"/>
            <a:ext cx="4752528" cy="830997"/>
          </a:xfrm>
          <a:prstGeom prst="rect">
            <a:avLst/>
          </a:prstGeom>
        </p:spPr>
        <p:txBody>
          <a:bodyPr wrap="square">
            <a:spAutoFit/>
          </a:bodyPr>
          <a:lstStyle/>
          <a:p>
            <a:pPr algn="just"/>
            <a:r>
              <a:rPr lang="pt-BR" sz="2400" dirty="0" smtClean="0"/>
              <a:t>Mudança nos processos de Certidão de Tempo de Serviço;</a:t>
            </a:r>
            <a:endParaRPr lang="pt-BR" sz="2400" dirty="0"/>
          </a:p>
        </p:txBody>
      </p:sp>
      <p:sp>
        <p:nvSpPr>
          <p:cNvPr id="3" name="Retângulo 2"/>
          <p:cNvSpPr/>
          <p:nvPr/>
        </p:nvSpPr>
        <p:spPr>
          <a:xfrm>
            <a:off x="6503368" y="1902655"/>
            <a:ext cx="5400600" cy="2862322"/>
          </a:xfrm>
          <a:prstGeom prst="rect">
            <a:avLst/>
          </a:prstGeom>
        </p:spPr>
        <p:txBody>
          <a:bodyPr wrap="square">
            <a:spAutoFit/>
          </a:bodyPr>
          <a:lstStyle/>
          <a:p>
            <a:pPr marL="342900" indent="-342900" algn="just">
              <a:lnSpc>
                <a:spcPct val="150000"/>
              </a:lnSpc>
              <a:buFont typeface="Arial" panose="020B0604020202020204" pitchFamily="34" charset="0"/>
              <a:buChar char="•"/>
            </a:pPr>
            <a:r>
              <a:rPr lang="pt-BR" sz="2400" dirty="0">
                <a:latin typeface="Arial" panose="020B0604020202020204" pitchFamily="34" charset="0"/>
              </a:rPr>
              <a:t> </a:t>
            </a:r>
            <a:r>
              <a:rPr lang="pt-BR" sz="2400" dirty="0" smtClean="0">
                <a:latin typeface="Arial" panose="020B0604020202020204" pitchFamily="34" charset="0"/>
              </a:rPr>
              <a:t>Altera a relação entre os Regimes Próprios (RPPS) e o Regime Geral de Previdência (RGPS), realizada através da Certidão de Tempo de Contribuição</a:t>
            </a:r>
            <a:endParaRPr lang="pt-BR" sz="2400" dirty="0"/>
          </a:p>
        </p:txBody>
      </p:sp>
      <p:pic>
        <p:nvPicPr>
          <p:cNvPr id="17410"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662828" y="6237312"/>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311911402"/>
      </p:ext>
    </p:extLst>
  </p:cSld>
  <p:clrMapOvr>
    <a:masterClrMapping/>
  </p:clrMapOvr>
  <p:transition spd="med"/>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AutoShape 1">
            <a:extLst>
              <a:ext uri="{FF2B5EF4-FFF2-40B4-BE49-F238E27FC236}">
                <a16:creationId xmlns="" xmlns:a16="http://schemas.microsoft.com/office/drawing/2014/main" id="{05516C0C-67E5-421B-81E6-D39C94B925BA}"/>
              </a:ext>
            </a:extLst>
          </p:cNvPr>
          <p:cNvSpPr>
            <a:spLocks/>
          </p:cNvSpPr>
          <p:nvPr/>
        </p:nvSpPr>
        <p:spPr bwMode="auto">
          <a:xfrm>
            <a:off x="3538537" y="0"/>
            <a:ext cx="8653463" cy="6858000"/>
          </a:xfrm>
          <a:custGeom>
            <a:avLst/>
            <a:gdLst>
              <a:gd name="T0" fmla="*/ 2147483646 w 21489"/>
              <a:gd name="T1" fmla="*/ 2147483646 h 21600"/>
              <a:gd name="T2" fmla="*/ 2147483646 w 21489"/>
              <a:gd name="T3" fmla="*/ 2147483646 h 21600"/>
              <a:gd name="T4" fmla="*/ 2147483646 w 21489"/>
              <a:gd name="T5" fmla="*/ 2147483646 h 21600"/>
              <a:gd name="T6" fmla="*/ 2147483646 w 21489"/>
              <a:gd name="T7" fmla="*/ 214748364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489" h="21600">
                <a:moveTo>
                  <a:pt x="19581" y="0"/>
                </a:moveTo>
                <a:lnTo>
                  <a:pt x="7510" y="0"/>
                </a:lnTo>
                <a:cubicBezTo>
                  <a:pt x="6563" y="885"/>
                  <a:pt x="5671" y="1860"/>
                  <a:pt x="4844" y="2916"/>
                </a:cubicBezTo>
                <a:cubicBezTo>
                  <a:pt x="3538" y="4584"/>
                  <a:pt x="2400" y="6444"/>
                  <a:pt x="1454" y="8455"/>
                </a:cubicBezTo>
                <a:cubicBezTo>
                  <a:pt x="576" y="9800"/>
                  <a:pt x="58" y="11483"/>
                  <a:pt x="5" y="13274"/>
                </a:cubicBezTo>
                <a:cubicBezTo>
                  <a:pt x="-111" y="17178"/>
                  <a:pt x="1987" y="20661"/>
                  <a:pt x="5030" y="21600"/>
                </a:cubicBezTo>
                <a:lnTo>
                  <a:pt x="21489" y="21600"/>
                </a:lnTo>
                <a:lnTo>
                  <a:pt x="21489" y="5236"/>
                </a:lnTo>
                <a:lnTo>
                  <a:pt x="19581" y="0"/>
                </a:lnTo>
                <a:close/>
              </a:path>
            </a:pathLst>
          </a:cu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9219"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19336" y="576167"/>
            <a:ext cx="4913076"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Técnica</a:t>
            </a:r>
            <a:endParaRPr lang="pt-BR" altLang="pt-BR" sz="4900" dirty="0">
              <a:solidFill>
                <a:schemeClr val="bg2"/>
              </a:solidFill>
              <a:latin typeface="Titillium Light" charset="0"/>
              <a:sym typeface="Titillium Light" charset="0"/>
            </a:endParaRPr>
          </a:p>
        </p:txBody>
      </p:sp>
      <p:sp>
        <p:nvSpPr>
          <p:cNvPr id="9222" name="Rectangle 11">
            <a:extLst>
              <a:ext uri="{FF2B5EF4-FFF2-40B4-BE49-F238E27FC236}">
                <a16:creationId xmlns="" xmlns:a16="http://schemas.microsoft.com/office/drawing/2014/main" id="{030C75EB-8FEB-43E5-A599-751106DA399A}"/>
              </a:ext>
            </a:extLst>
          </p:cNvPr>
          <p:cNvSpPr>
            <a:spLocks/>
          </p:cNvSpPr>
          <p:nvPr/>
        </p:nvSpPr>
        <p:spPr bwMode="auto">
          <a:xfrm flipV="1">
            <a:off x="119336" y="1319893"/>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Shape 3862">
            <a:extLst>
              <a:ext uri="{FF2B5EF4-FFF2-40B4-BE49-F238E27FC236}">
                <a16:creationId xmlns="" xmlns:a16="http://schemas.microsoft.com/office/drawing/2014/main" id="{622A028F-3FB9-1A4C-BFF2-98FEDD906C31}"/>
              </a:ext>
            </a:extLst>
          </p:cNvPr>
          <p:cNvSpPr/>
          <p:nvPr/>
        </p:nvSpPr>
        <p:spPr>
          <a:xfrm>
            <a:off x="5070476" y="1776760"/>
            <a:ext cx="1656184" cy="1652240"/>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1"/>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2"/>
                </a:lnTo>
                <a:lnTo>
                  <a:pt x="10260" y="21403"/>
                </a:lnTo>
                <a:lnTo>
                  <a:pt x="10269" y="21399"/>
                </a:lnTo>
                <a:cubicBezTo>
                  <a:pt x="10393" y="21519"/>
                  <a:pt x="10579" y="21600"/>
                  <a:pt x="10800" y="21600"/>
                </a:cubicBezTo>
                <a:cubicBezTo>
                  <a:pt x="11021" y="21600"/>
                  <a:pt x="11207" y="21519"/>
                  <a:pt x="11331" y="21399"/>
                </a:cubicBezTo>
                <a:lnTo>
                  <a:pt x="11340" y="21403"/>
                </a:lnTo>
                <a:lnTo>
                  <a:pt x="12898" y="19892"/>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1"/>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chemeClr val="bg1"/>
          </a:solidFill>
          <a:ln w="12700">
            <a:miter lim="400000"/>
          </a:ln>
        </p:spPr>
        <p:txBody>
          <a:bodyPr lIns="0" tIns="0" rIns="0" bIns="0" anchor="ctr"/>
          <a:lstStyle/>
          <a:p>
            <a:endParaRPr/>
          </a:p>
        </p:txBody>
      </p:sp>
      <p:sp>
        <p:nvSpPr>
          <p:cNvPr id="15"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6960096" y="1652352"/>
            <a:ext cx="4645502" cy="150810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1"/>
                </a:solidFill>
                <a:latin typeface="Titillium Light" charset="0"/>
                <a:sym typeface="Titillium Light" charset="0"/>
              </a:rPr>
              <a:t>Peritos Médicos </a:t>
            </a:r>
          </a:p>
          <a:p>
            <a:pPr eaLnBrk="1"/>
            <a:r>
              <a:rPr lang="pt-BR" altLang="pt-BR" sz="4900" dirty="0" smtClean="0">
                <a:solidFill>
                  <a:schemeClr val="bg1"/>
                </a:solidFill>
                <a:latin typeface="Titillium Light" charset="0"/>
                <a:sym typeface="Titillium Light" charset="0"/>
              </a:rPr>
              <a:t>Federais</a:t>
            </a:r>
            <a:endParaRPr lang="pt-BR" altLang="pt-BR" sz="4900" dirty="0">
              <a:solidFill>
                <a:schemeClr val="bg1"/>
              </a:solidFill>
              <a:latin typeface="Titillium Light" charset="0"/>
              <a:sym typeface="Titillium Light" charset="0"/>
            </a:endParaRPr>
          </a:p>
        </p:txBody>
      </p:sp>
      <p:sp>
        <p:nvSpPr>
          <p:cNvPr id="2" name="Retângulo 1"/>
          <p:cNvSpPr/>
          <p:nvPr/>
        </p:nvSpPr>
        <p:spPr>
          <a:xfrm>
            <a:off x="5951984" y="3627724"/>
            <a:ext cx="6096000" cy="1569660"/>
          </a:xfrm>
          <a:prstGeom prst="rect">
            <a:avLst/>
          </a:prstGeom>
        </p:spPr>
        <p:txBody>
          <a:bodyPr>
            <a:spAutoFit/>
          </a:bodyPr>
          <a:lstStyle/>
          <a:p>
            <a:pPr algn="just"/>
            <a:r>
              <a:rPr lang="pt-BR" sz="2400" dirty="0" smtClean="0"/>
              <a:t>Médicos Peritos do INSS, agora </a:t>
            </a:r>
            <a:r>
              <a:rPr lang="pt-BR" sz="2400" dirty="0"/>
              <a:t>são denominados </a:t>
            </a:r>
            <a:r>
              <a:rPr lang="pt-BR" sz="2400" b="1" u="sng" dirty="0"/>
              <a:t>Perito Médico </a:t>
            </a:r>
            <a:r>
              <a:rPr lang="pt-BR" sz="2400" b="1" u="sng" dirty="0" smtClean="0"/>
              <a:t>Federal</a:t>
            </a:r>
            <a:r>
              <a:rPr lang="pt-BR" sz="2400" dirty="0" smtClean="0"/>
              <a:t>, vinculados ao quadro </a:t>
            </a:r>
            <a:r>
              <a:rPr lang="pt-BR" sz="2400" dirty="0"/>
              <a:t>de pessoal do Ministério da </a:t>
            </a:r>
            <a:r>
              <a:rPr lang="pt-BR" sz="2400" dirty="0" smtClean="0"/>
              <a:t>Economia e possuem novas atividades;</a:t>
            </a:r>
            <a:endParaRPr lang="pt-BR" sz="2400" dirty="0"/>
          </a:p>
        </p:txBody>
      </p:sp>
      <p:pic>
        <p:nvPicPr>
          <p:cNvPr id="29698"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19336" y="6237312"/>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spd="med"/>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940469" y="1509050"/>
            <a:ext cx="1290418"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CTC</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556792"/>
            <a:ext cx="7554592" cy="4247317"/>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É vedada a emissão de Certidão de Tempo de Contribuição (CTC) </a:t>
            </a:r>
            <a:r>
              <a:rPr lang="pt-BR" sz="2000" b="1" dirty="0">
                <a:latin typeface="Georgia" panose="02040502050405020303" pitchFamily="18" charset="0"/>
              </a:rPr>
              <a:t>com o registro exclusivo de tempo de serviço</a:t>
            </a:r>
            <a:r>
              <a:rPr lang="pt-BR" sz="2000" dirty="0">
                <a:latin typeface="Georgia" panose="02040502050405020303" pitchFamily="18" charset="0"/>
              </a:rPr>
              <a:t>, </a:t>
            </a:r>
            <a:r>
              <a:rPr lang="pt-BR" sz="2000" b="1" u="sng" dirty="0">
                <a:latin typeface="Georgia" panose="02040502050405020303" pitchFamily="18" charset="0"/>
              </a:rPr>
              <a:t>sem a comprovação de contribuição efetiva</a:t>
            </a:r>
            <a:r>
              <a:rPr lang="pt-BR" sz="2000" dirty="0">
                <a:latin typeface="Georgia" panose="02040502050405020303" pitchFamily="18" charset="0"/>
              </a:rPr>
              <a:t>, </a:t>
            </a:r>
            <a:r>
              <a:rPr lang="pt-BR" sz="2000" dirty="0" smtClean="0">
                <a:latin typeface="Georgia" panose="02040502050405020303" pitchFamily="18" charset="0"/>
              </a:rPr>
              <a:t>exceto:</a:t>
            </a:r>
          </a:p>
          <a:p>
            <a:pPr marL="800100" lvl="1" indent="-342900" algn="just">
              <a:lnSpc>
                <a:spcPct val="150000"/>
              </a:lnSpc>
              <a:buFont typeface="Arial" panose="020B0604020202020204" pitchFamily="34" charset="0"/>
              <a:buChar char="•"/>
            </a:pPr>
            <a:r>
              <a:rPr lang="pt-BR" sz="2000" dirty="0" smtClean="0">
                <a:latin typeface="Georgia" panose="02040502050405020303" pitchFamily="18" charset="0"/>
              </a:rPr>
              <a:t> </a:t>
            </a:r>
            <a:r>
              <a:rPr lang="pt-BR" sz="2000" dirty="0">
                <a:latin typeface="Georgia" panose="02040502050405020303" pitchFamily="18" charset="0"/>
              </a:rPr>
              <a:t>para o segurado empregado, </a:t>
            </a:r>
            <a:endParaRPr lang="pt-BR" sz="2000" dirty="0" smtClean="0">
              <a:latin typeface="Georgia" panose="02040502050405020303" pitchFamily="18" charset="0"/>
            </a:endParaRPr>
          </a:p>
          <a:p>
            <a:pPr marL="800100" lvl="1" indent="-342900" algn="just">
              <a:lnSpc>
                <a:spcPct val="150000"/>
              </a:lnSpc>
              <a:buFont typeface="Arial" panose="020B0604020202020204" pitchFamily="34" charset="0"/>
              <a:buChar char="•"/>
            </a:pPr>
            <a:r>
              <a:rPr lang="pt-BR" sz="2000" dirty="0" smtClean="0">
                <a:latin typeface="Georgia" panose="02040502050405020303" pitchFamily="18" charset="0"/>
              </a:rPr>
              <a:t>empregado </a:t>
            </a:r>
            <a:r>
              <a:rPr lang="pt-BR" sz="2000" dirty="0">
                <a:latin typeface="Georgia" panose="02040502050405020303" pitchFamily="18" charset="0"/>
              </a:rPr>
              <a:t>doméstico, </a:t>
            </a:r>
            <a:endParaRPr lang="pt-BR" sz="2000" dirty="0" smtClean="0">
              <a:latin typeface="Georgia" panose="02040502050405020303" pitchFamily="18" charset="0"/>
            </a:endParaRPr>
          </a:p>
          <a:p>
            <a:pPr marL="800100" lvl="1" indent="-342900" algn="just">
              <a:lnSpc>
                <a:spcPct val="150000"/>
              </a:lnSpc>
              <a:buFont typeface="Arial" panose="020B0604020202020204" pitchFamily="34" charset="0"/>
              <a:buChar char="•"/>
            </a:pPr>
            <a:r>
              <a:rPr lang="pt-BR" sz="2000" dirty="0" smtClean="0">
                <a:latin typeface="Georgia" panose="02040502050405020303" pitchFamily="18" charset="0"/>
              </a:rPr>
              <a:t>trabalhador </a:t>
            </a:r>
            <a:r>
              <a:rPr lang="pt-BR" sz="2000" dirty="0">
                <a:latin typeface="Georgia" panose="02040502050405020303" pitchFamily="18" charset="0"/>
              </a:rPr>
              <a:t>avulso e, </a:t>
            </a:r>
            <a:endParaRPr lang="pt-BR" sz="2000" dirty="0" smtClean="0">
              <a:latin typeface="Georgia" panose="02040502050405020303" pitchFamily="18" charset="0"/>
            </a:endParaRPr>
          </a:p>
          <a:p>
            <a:pPr marL="800100" lvl="1" indent="-342900" algn="just">
              <a:lnSpc>
                <a:spcPct val="150000"/>
              </a:lnSpc>
              <a:buFont typeface="Arial" panose="020B0604020202020204" pitchFamily="34" charset="0"/>
              <a:buChar char="•"/>
            </a:pPr>
            <a:r>
              <a:rPr lang="pt-BR" sz="2000" dirty="0" smtClean="0">
                <a:latin typeface="Georgia" panose="02040502050405020303" pitchFamily="18" charset="0"/>
              </a:rPr>
              <a:t>a </a:t>
            </a:r>
            <a:r>
              <a:rPr lang="pt-BR" sz="2000" dirty="0">
                <a:latin typeface="Georgia" panose="02040502050405020303" pitchFamily="18" charset="0"/>
              </a:rPr>
              <a:t>partir de 1º de abril de 2003, para o contribuinte individual que presta serviço a empresa obrigada a arrecadar a contribuição a seu cargo</a:t>
            </a: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579966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de Ligação</a:t>
            </a:r>
            <a:endParaRPr lang="pt-BR" altLang="pt-BR" sz="4900" dirty="0">
              <a:solidFill>
                <a:schemeClr val="bg2"/>
              </a:solidFill>
              <a:latin typeface="Titillium Light" charset="0"/>
              <a:sym typeface="Titillium Light" charset="0"/>
            </a:endParaRPr>
          </a:p>
        </p:txBody>
      </p:sp>
      <p:pic>
        <p:nvPicPr>
          <p:cNvPr id="16386"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573177" y="6231619"/>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279811113"/>
      </p:ext>
    </p:extLst>
  </p:cSld>
  <p:clrMapOvr>
    <a:masterClrMapping/>
  </p:clrMapOvr>
  <p:transition spd="med"/>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5832977" y="293233"/>
            <a:ext cx="579966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de Ligação</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884674" y="1492321"/>
              <a:ext cx="1290418"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CTC</a:t>
              </a:r>
            </a:p>
          </p:txBody>
        </p:sp>
      </p:grpSp>
      <p:sp>
        <p:nvSpPr>
          <p:cNvPr id="3" name="Retângulo 2"/>
          <p:cNvSpPr/>
          <p:nvPr/>
        </p:nvSpPr>
        <p:spPr>
          <a:xfrm>
            <a:off x="4367808" y="1268760"/>
            <a:ext cx="7554592" cy="5170646"/>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A CTC somente poderá ser emitida por regime próprio de previdência social para </a:t>
            </a:r>
            <a:r>
              <a:rPr lang="pt-BR" sz="2000" b="1" u="sng" dirty="0" err="1">
                <a:latin typeface="Georgia" panose="02040502050405020303" pitchFamily="18" charset="0"/>
              </a:rPr>
              <a:t>ex</a:t>
            </a:r>
            <a:r>
              <a:rPr lang="pt-BR" sz="2000" b="1" u="sng" dirty="0">
                <a:latin typeface="Georgia" panose="02040502050405020303" pitchFamily="18" charset="0"/>
              </a:rPr>
              <a:t> servidor</a:t>
            </a:r>
            <a:r>
              <a:rPr lang="pt-BR" sz="2000" dirty="0">
                <a:latin typeface="Georgia" panose="02040502050405020303" pitchFamily="18" charset="0"/>
              </a:rPr>
              <a:t>;</a:t>
            </a: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Eliminada a averbação automática , vedando a </a:t>
            </a:r>
            <a:r>
              <a:rPr lang="pt-BR" sz="2000" dirty="0">
                <a:latin typeface="Georgia" panose="02040502050405020303" pitchFamily="18" charset="0"/>
              </a:rPr>
              <a:t>contagem recíproca de tempo de contribuição do RGPS por regime próprio de previdência social </a:t>
            </a:r>
            <a:r>
              <a:rPr lang="pt-BR" sz="2000" b="1" u="sng" dirty="0">
                <a:latin typeface="Georgia" panose="02040502050405020303" pitchFamily="18" charset="0"/>
              </a:rPr>
              <a:t>sem a emissão da CTC </a:t>
            </a:r>
            <a:r>
              <a:rPr lang="pt-BR" sz="2000" dirty="0" smtClean="0">
                <a:latin typeface="Georgia" panose="02040502050405020303" pitchFamily="18" charset="0"/>
              </a:rPr>
              <a:t>correspondente</a:t>
            </a: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b="1" u="sng" dirty="0">
                <a:latin typeface="Georgia" panose="02040502050405020303" pitchFamily="18" charset="0"/>
              </a:rPr>
              <a:t>Torna possível a  compensação previdenciária entre </a:t>
            </a:r>
            <a:r>
              <a:rPr lang="pt-BR" sz="2000" b="1" u="sng" dirty="0" err="1" smtClean="0">
                <a:latin typeface="Georgia" panose="02040502050405020303" pitchFamily="18" charset="0"/>
              </a:rPr>
              <a:t>RPPSs</a:t>
            </a:r>
            <a:r>
              <a:rPr lang="pt-BR" sz="2000" b="1" u="sng" dirty="0" smtClean="0">
                <a:latin typeface="Georgia" panose="02040502050405020303" pitchFamily="18" charset="0"/>
              </a:rPr>
              <a:t> </a:t>
            </a:r>
            <a:r>
              <a:rPr lang="pt-BR" sz="2000" b="1" u="sng" dirty="0">
                <a:latin typeface="Georgia" panose="02040502050405020303" pitchFamily="18" charset="0"/>
              </a:rPr>
              <a:t>ou entre o RPPS e o Regime Geral</a:t>
            </a:r>
          </a:p>
          <a:p>
            <a:pPr algn="just">
              <a:lnSpc>
                <a:spcPct val="150000"/>
              </a:lnSpc>
            </a:pPr>
            <a:endParaRPr lang="pt-BR" sz="2000" dirty="0" smtClean="0">
              <a:latin typeface="Georgia" panose="02040502050405020303" pitchFamily="18" charset="0"/>
            </a:endParaRPr>
          </a:p>
        </p:txBody>
      </p:sp>
      <p:pic>
        <p:nvPicPr>
          <p:cNvPr id="15362"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04650" y="6251811"/>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447181546"/>
      </p:ext>
    </p:extLst>
  </p:cSld>
  <p:clrMapOvr>
    <a:masterClrMapping/>
  </p:clrMapOvr>
  <p:transition spd="med"/>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940469" y="1509050"/>
            <a:ext cx="1290418"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CTC</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556792"/>
            <a:ext cx="7554592" cy="5170646"/>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É vedada a </a:t>
            </a:r>
            <a:r>
              <a:rPr lang="pt-BR" sz="2000" dirty="0" err="1">
                <a:latin typeface="Georgia" panose="02040502050405020303" pitchFamily="18" charset="0"/>
              </a:rPr>
              <a:t>desaverbação</a:t>
            </a:r>
            <a:r>
              <a:rPr lang="pt-BR" sz="2000" dirty="0">
                <a:latin typeface="Georgia" panose="02040502050405020303" pitchFamily="18" charset="0"/>
              </a:rPr>
              <a:t> de tempo em </a:t>
            </a:r>
            <a:r>
              <a:rPr lang="pt-BR" sz="2000" dirty="0" smtClean="0">
                <a:latin typeface="Georgia" panose="02040502050405020303" pitchFamily="18" charset="0"/>
              </a:rPr>
              <a:t>RPPS </a:t>
            </a:r>
            <a:r>
              <a:rPr lang="pt-BR" sz="2000" dirty="0">
                <a:latin typeface="Georgia" panose="02040502050405020303" pitchFamily="18" charset="0"/>
              </a:rPr>
              <a:t>quando o tempo averbado tiver </a:t>
            </a:r>
            <a:r>
              <a:rPr lang="pt-BR" sz="2000" b="1" u="sng" dirty="0">
                <a:latin typeface="Georgia" panose="02040502050405020303" pitchFamily="18" charset="0"/>
              </a:rPr>
              <a:t>gerado a concessão de vantagens remuneratórias</a:t>
            </a:r>
            <a:r>
              <a:rPr lang="pt-BR" sz="2000" dirty="0">
                <a:latin typeface="Georgia" panose="02040502050405020303" pitchFamily="18" charset="0"/>
              </a:rPr>
              <a:t> ao servidor público em atividade</a:t>
            </a: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a:latin typeface="Georgia" panose="02040502050405020303" pitchFamily="18" charset="0"/>
              </a:rPr>
              <a:t> para fins de elegibilidade às aposentadorias especiais referidas no § 4º do art. 40 e no § 1º do art. 201 da Constituição Federal, os períodos reconhecidos pelo regime previdenciário de origem como de tempo especial, </a:t>
            </a:r>
            <a:r>
              <a:rPr lang="pt-BR" sz="2000" b="1" u="sng" dirty="0">
                <a:latin typeface="Georgia" panose="02040502050405020303" pitchFamily="18" charset="0"/>
              </a:rPr>
              <a:t>sem conversão em tempo comum</a:t>
            </a:r>
            <a:r>
              <a:rPr lang="pt-BR" sz="2000" dirty="0">
                <a:latin typeface="Georgia" panose="02040502050405020303" pitchFamily="18" charset="0"/>
              </a:rPr>
              <a:t>, deverão estar incluídos nos períodos de contribuição compreendidos na CTC e discriminados de data a data</a:t>
            </a: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579966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de Ligação</a:t>
            </a:r>
            <a:endParaRPr lang="pt-BR" altLang="pt-BR" sz="4900" dirty="0">
              <a:solidFill>
                <a:schemeClr val="bg2"/>
              </a:solidFill>
              <a:latin typeface="Titillium Light" charset="0"/>
              <a:sym typeface="Titillium Light" charset="0"/>
            </a:endParaRPr>
          </a:p>
        </p:txBody>
      </p:sp>
      <p:pic>
        <p:nvPicPr>
          <p:cNvPr id="35842"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30397" y="6254417"/>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981300525"/>
      </p:ext>
    </p:extLst>
  </p:cSld>
  <p:clrMapOvr>
    <a:masterClrMapping/>
  </p:clrMapOvr>
  <p:transition spd="med"/>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AutoShape 1">
            <a:extLst>
              <a:ext uri="{FF2B5EF4-FFF2-40B4-BE49-F238E27FC236}">
                <a16:creationId xmlns="" xmlns:a16="http://schemas.microsoft.com/office/drawing/2014/main" id="{05516C0C-67E5-421B-81E6-D39C94B925BA}"/>
              </a:ext>
            </a:extLst>
          </p:cNvPr>
          <p:cNvSpPr>
            <a:spLocks/>
          </p:cNvSpPr>
          <p:nvPr/>
        </p:nvSpPr>
        <p:spPr bwMode="auto">
          <a:xfrm>
            <a:off x="5070476" y="0"/>
            <a:ext cx="7121524" cy="6858000"/>
          </a:xfrm>
          <a:custGeom>
            <a:avLst/>
            <a:gdLst>
              <a:gd name="T0" fmla="*/ 2147483646 w 21489"/>
              <a:gd name="T1" fmla="*/ 2147483646 h 21600"/>
              <a:gd name="T2" fmla="*/ 2147483646 w 21489"/>
              <a:gd name="T3" fmla="*/ 2147483646 h 21600"/>
              <a:gd name="T4" fmla="*/ 2147483646 w 21489"/>
              <a:gd name="T5" fmla="*/ 2147483646 h 21600"/>
              <a:gd name="T6" fmla="*/ 2147483646 w 21489"/>
              <a:gd name="T7" fmla="*/ 214748364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489" h="21600">
                <a:moveTo>
                  <a:pt x="19581" y="0"/>
                </a:moveTo>
                <a:lnTo>
                  <a:pt x="7510" y="0"/>
                </a:lnTo>
                <a:cubicBezTo>
                  <a:pt x="6563" y="885"/>
                  <a:pt x="5671" y="1860"/>
                  <a:pt x="4844" y="2916"/>
                </a:cubicBezTo>
                <a:cubicBezTo>
                  <a:pt x="3538" y="4584"/>
                  <a:pt x="2400" y="6444"/>
                  <a:pt x="1454" y="8455"/>
                </a:cubicBezTo>
                <a:cubicBezTo>
                  <a:pt x="576" y="9800"/>
                  <a:pt x="58" y="11483"/>
                  <a:pt x="5" y="13274"/>
                </a:cubicBezTo>
                <a:cubicBezTo>
                  <a:pt x="-111" y="17178"/>
                  <a:pt x="1987" y="20661"/>
                  <a:pt x="5030" y="21600"/>
                </a:cubicBezTo>
                <a:lnTo>
                  <a:pt x="21489" y="21600"/>
                </a:lnTo>
                <a:lnTo>
                  <a:pt x="21489" y="5236"/>
                </a:lnTo>
                <a:lnTo>
                  <a:pt x="19581" y="0"/>
                </a:lnTo>
                <a:close/>
              </a:path>
            </a:pathLst>
          </a:cu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9219"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19336" y="576167"/>
            <a:ext cx="4433906"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RPPS</a:t>
            </a:r>
            <a:endParaRPr lang="pt-BR" altLang="pt-BR" sz="4900" dirty="0">
              <a:solidFill>
                <a:schemeClr val="bg2"/>
              </a:solidFill>
              <a:latin typeface="Titillium Light" charset="0"/>
              <a:sym typeface="Titillium Light" charset="0"/>
            </a:endParaRPr>
          </a:p>
        </p:txBody>
      </p:sp>
      <p:sp>
        <p:nvSpPr>
          <p:cNvPr id="9222" name="Rectangle 11">
            <a:extLst>
              <a:ext uri="{FF2B5EF4-FFF2-40B4-BE49-F238E27FC236}">
                <a16:creationId xmlns="" xmlns:a16="http://schemas.microsoft.com/office/drawing/2014/main" id="{030C75EB-8FEB-43E5-A599-751106DA399A}"/>
              </a:ext>
            </a:extLst>
          </p:cNvPr>
          <p:cNvSpPr>
            <a:spLocks/>
          </p:cNvSpPr>
          <p:nvPr/>
        </p:nvSpPr>
        <p:spPr bwMode="auto">
          <a:xfrm flipV="1">
            <a:off x="119336" y="1319893"/>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Shape 3862">
            <a:extLst>
              <a:ext uri="{FF2B5EF4-FFF2-40B4-BE49-F238E27FC236}">
                <a16:creationId xmlns="" xmlns:a16="http://schemas.microsoft.com/office/drawing/2014/main" id="{622A028F-3FB9-1A4C-BFF2-98FEDD906C31}"/>
              </a:ext>
            </a:extLst>
          </p:cNvPr>
          <p:cNvSpPr/>
          <p:nvPr/>
        </p:nvSpPr>
        <p:spPr>
          <a:xfrm>
            <a:off x="7142126" y="1666776"/>
            <a:ext cx="1656184" cy="1652240"/>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1"/>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2"/>
                </a:lnTo>
                <a:lnTo>
                  <a:pt x="10260" y="21403"/>
                </a:lnTo>
                <a:lnTo>
                  <a:pt x="10269" y="21399"/>
                </a:lnTo>
                <a:cubicBezTo>
                  <a:pt x="10393" y="21519"/>
                  <a:pt x="10579" y="21600"/>
                  <a:pt x="10800" y="21600"/>
                </a:cubicBezTo>
                <a:cubicBezTo>
                  <a:pt x="11021" y="21600"/>
                  <a:pt x="11207" y="21519"/>
                  <a:pt x="11331" y="21399"/>
                </a:cubicBezTo>
                <a:lnTo>
                  <a:pt x="11340" y="21403"/>
                </a:lnTo>
                <a:lnTo>
                  <a:pt x="12898" y="19892"/>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1"/>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chemeClr val="bg1"/>
          </a:solidFill>
          <a:ln w="12700">
            <a:miter lim="400000"/>
          </a:ln>
        </p:spPr>
        <p:txBody>
          <a:bodyPr lIns="0" tIns="0" rIns="0" bIns="0" anchor="ctr"/>
          <a:lstStyle/>
          <a:p>
            <a:endParaRPr/>
          </a:p>
        </p:txBody>
      </p:sp>
      <p:sp>
        <p:nvSpPr>
          <p:cNvPr id="15"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048328" y="2204864"/>
            <a:ext cx="1708801"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1"/>
                </a:solidFill>
                <a:latin typeface="Titillium Light" charset="0"/>
                <a:sym typeface="Titillium Light" charset="0"/>
              </a:rPr>
              <a:t>RPPS</a:t>
            </a:r>
            <a:endParaRPr lang="pt-BR" altLang="pt-BR" sz="4900" dirty="0">
              <a:solidFill>
                <a:schemeClr val="bg1"/>
              </a:solidFill>
              <a:latin typeface="Titillium Light" charset="0"/>
              <a:sym typeface="Titillium Light" charset="0"/>
            </a:endParaRPr>
          </a:p>
        </p:txBody>
      </p:sp>
      <p:sp>
        <p:nvSpPr>
          <p:cNvPr id="2" name="Retângulo 1"/>
          <p:cNvSpPr/>
          <p:nvPr/>
        </p:nvSpPr>
        <p:spPr>
          <a:xfrm>
            <a:off x="5951984" y="3627724"/>
            <a:ext cx="6096000" cy="830997"/>
          </a:xfrm>
          <a:prstGeom prst="rect">
            <a:avLst/>
          </a:prstGeom>
        </p:spPr>
        <p:txBody>
          <a:bodyPr>
            <a:spAutoFit/>
          </a:bodyPr>
          <a:lstStyle/>
          <a:p>
            <a:pPr algn="just"/>
            <a:r>
              <a:rPr lang="pt-BR" sz="2400" dirty="0" smtClean="0"/>
              <a:t>Assegura maior Segurança e Responsabilidade dos Administradores</a:t>
            </a:r>
            <a:endParaRPr lang="pt-BR" sz="2400" dirty="0"/>
          </a:p>
        </p:txBody>
      </p:sp>
      <p:sp>
        <p:nvSpPr>
          <p:cNvPr id="3" name="Retângulo 2"/>
          <p:cNvSpPr/>
          <p:nvPr/>
        </p:nvSpPr>
        <p:spPr>
          <a:xfrm>
            <a:off x="305366" y="1666776"/>
            <a:ext cx="4061846" cy="2814617"/>
          </a:xfrm>
          <a:prstGeom prst="rect">
            <a:avLst/>
          </a:prstGeom>
        </p:spPr>
        <p:txBody>
          <a:bodyPr wrap="square">
            <a:spAutoFit/>
          </a:bodyPr>
          <a:lstStyle/>
          <a:p>
            <a:pPr algn="just">
              <a:lnSpc>
                <a:spcPct val="150000"/>
              </a:lnSpc>
            </a:pPr>
            <a:r>
              <a:rPr lang="pt-BR" sz="2000" dirty="0"/>
              <a:t>Os Cartórios </a:t>
            </a:r>
            <a:r>
              <a:rPr lang="pt-BR" sz="2000" dirty="0" smtClean="0"/>
              <a:t>estão obrigados </a:t>
            </a:r>
            <a:r>
              <a:rPr lang="pt-BR" sz="2000" dirty="0"/>
              <a:t>a informar ao SIRC, todos os registros civis </a:t>
            </a:r>
            <a:r>
              <a:rPr lang="pt-BR" sz="2000" dirty="0" smtClean="0"/>
              <a:t>(inclusive anotações) :</a:t>
            </a:r>
          </a:p>
          <a:p>
            <a:pPr marL="342900" indent="-342900" algn="just">
              <a:lnSpc>
                <a:spcPct val="150000"/>
              </a:lnSpc>
              <a:buFont typeface="Arial" panose="020B0604020202020204" pitchFamily="34" charset="0"/>
              <a:buChar char="•"/>
            </a:pPr>
            <a:r>
              <a:rPr lang="pt-BR" sz="2000" dirty="0" smtClean="0"/>
              <a:t>em </a:t>
            </a:r>
            <a:r>
              <a:rPr lang="pt-BR" sz="2000" dirty="0"/>
              <a:t>até 1 dia útil, </a:t>
            </a:r>
            <a:endParaRPr lang="pt-BR" sz="2000" dirty="0" smtClean="0"/>
          </a:p>
          <a:p>
            <a:pPr marL="342900" indent="-342900" algn="just">
              <a:lnSpc>
                <a:spcPct val="150000"/>
              </a:lnSpc>
              <a:buFont typeface="Arial" panose="020B0604020202020204" pitchFamily="34" charset="0"/>
              <a:buChar char="•"/>
            </a:pPr>
            <a:r>
              <a:rPr lang="pt-BR" sz="2000" dirty="0" smtClean="0"/>
              <a:t>Em 5 dias úteis localidades não </a:t>
            </a:r>
            <a:r>
              <a:rPr lang="pt-BR" sz="2000" dirty="0"/>
              <a:t>possuem </a:t>
            </a:r>
            <a:r>
              <a:rPr lang="pt-BR" sz="2000" dirty="0" smtClean="0"/>
              <a:t>Internet</a:t>
            </a:r>
            <a:endParaRPr lang="pt-BR" sz="2000" dirty="0"/>
          </a:p>
        </p:txBody>
      </p:sp>
      <p:pic>
        <p:nvPicPr>
          <p:cNvPr id="14338"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28936" y="6093296"/>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091868309"/>
      </p:ext>
    </p:extLst>
  </p:cSld>
  <p:clrMapOvr>
    <a:masterClrMapping/>
  </p:clrMapOvr>
  <p:transition spd="med"/>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5832977" y="293233"/>
            <a:ext cx="4433906"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RPPS</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675481" y="1492321"/>
              <a:ext cx="1708802"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RPPS</a:t>
              </a:r>
            </a:p>
          </p:txBody>
        </p:sp>
      </p:grpSp>
      <p:sp>
        <p:nvSpPr>
          <p:cNvPr id="3" name="Retângulo 2"/>
          <p:cNvSpPr/>
          <p:nvPr/>
        </p:nvSpPr>
        <p:spPr>
          <a:xfrm>
            <a:off x="4439816" y="980728"/>
            <a:ext cx="7554592" cy="5170646"/>
          </a:xfrm>
          <a:prstGeom prst="rect">
            <a:avLst/>
          </a:prstGeom>
        </p:spPr>
        <p:txBody>
          <a:bodyPr wrap="square">
            <a:spAutoFit/>
          </a:bodyPr>
          <a:lstStyle/>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A </a:t>
            </a:r>
            <a:r>
              <a:rPr lang="pt-BR" sz="2000" dirty="0">
                <a:latin typeface="Georgia" panose="02040502050405020303" pitchFamily="18" charset="0"/>
              </a:rPr>
              <a:t>necessidade de exigência, em relação às instituições públicas ou privadas que administram, direta ou indiretamente por meio de fundos de investimento, os recursos </a:t>
            </a:r>
            <a:r>
              <a:rPr lang="pt-BR" sz="2000" dirty="0" smtClean="0">
                <a:latin typeface="Georgia" panose="02040502050405020303" pitchFamily="18" charset="0"/>
              </a:rPr>
              <a:t>dos RPPS, </a:t>
            </a:r>
            <a:r>
              <a:rPr lang="pt-BR" sz="2000" dirty="0">
                <a:latin typeface="Georgia" panose="02040502050405020303" pitchFamily="18" charset="0"/>
              </a:rPr>
              <a:t>da observância de critérios relacionados </a:t>
            </a:r>
            <a:r>
              <a:rPr lang="pt-BR" sz="2000" dirty="0" smtClean="0">
                <a:latin typeface="Georgia" panose="02040502050405020303" pitchFamily="18" charset="0"/>
              </a:rPr>
              <a:t>a:</a:t>
            </a:r>
          </a:p>
          <a:p>
            <a:pPr marL="800100" lvl="1" indent="-342900" algn="just">
              <a:lnSpc>
                <a:spcPct val="150000"/>
              </a:lnSpc>
              <a:buFontTx/>
              <a:buChar char="-"/>
            </a:pPr>
            <a:r>
              <a:rPr lang="pt-BR" sz="2000" dirty="0" smtClean="0">
                <a:latin typeface="Georgia" panose="02040502050405020303" pitchFamily="18" charset="0"/>
              </a:rPr>
              <a:t> </a:t>
            </a:r>
            <a:r>
              <a:rPr lang="pt-BR" sz="2000" dirty="0">
                <a:latin typeface="Georgia" panose="02040502050405020303" pitchFamily="18" charset="0"/>
              </a:rPr>
              <a:t>boa qualidade de gestão,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ambiente </a:t>
            </a:r>
            <a:r>
              <a:rPr lang="pt-BR" sz="2000" dirty="0">
                <a:latin typeface="Georgia" panose="02040502050405020303" pitchFamily="18" charset="0"/>
              </a:rPr>
              <a:t>de controle interno,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histórico </a:t>
            </a:r>
            <a:r>
              <a:rPr lang="pt-BR" sz="2000" dirty="0">
                <a:latin typeface="Georgia" panose="02040502050405020303" pitchFamily="18" charset="0"/>
              </a:rPr>
              <a:t>e experiência de atuação,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solidez </a:t>
            </a:r>
            <a:r>
              <a:rPr lang="pt-BR" sz="2000" dirty="0">
                <a:latin typeface="Georgia" panose="02040502050405020303" pitchFamily="18" charset="0"/>
              </a:rPr>
              <a:t>patrimonial,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volume </a:t>
            </a:r>
            <a:r>
              <a:rPr lang="pt-BR" sz="2000" dirty="0">
                <a:latin typeface="Georgia" panose="02040502050405020303" pitchFamily="18" charset="0"/>
              </a:rPr>
              <a:t>de recursos sob administração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e </a:t>
            </a:r>
            <a:r>
              <a:rPr lang="pt-BR" sz="2000" dirty="0">
                <a:latin typeface="Georgia" panose="02040502050405020303" pitchFamily="18" charset="0"/>
              </a:rPr>
              <a:t>outros destinados à mitigação de riscos</a:t>
            </a:r>
            <a:endParaRPr lang="pt-BR" sz="2000" dirty="0" smtClean="0">
              <a:latin typeface="Georgia" panose="02040502050405020303" pitchFamily="18" charset="0"/>
            </a:endParaRPr>
          </a:p>
        </p:txBody>
      </p:sp>
      <p:pic>
        <p:nvPicPr>
          <p:cNvPr id="12290"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58730" y="6206043"/>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255256233"/>
      </p:ext>
    </p:extLst>
  </p:cSld>
  <p:clrMapOvr>
    <a:masterClrMapping/>
  </p:clrMapOvr>
  <p:transition spd="med"/>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731278" y="1509050"/>
            <a:ext cx="1708802"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RPPS</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302111"/>
            <a:ext cx="7554592" cy="6093976"/>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Os </a:t>
            </a:r>
            <a:r>
              <a:rPr lang="pt-BR" sz="2000" dirty="0" smtClean="0">
                <a:latin typeface="Georgia" panose="02040502050405020303" pitchFamily="18" charset="0"/>
              </a:rPr>
              <a:t>órgãos </a:t>
            </a:r>
            <a:r>
              <a:rPr lang="pt-BR" sz="2000" dirty="0">
                <a:latin typeface="Georgia" panose="02040502050405020303" pitchFamily="18" charset="0"/>
              </a:rPr>
              <a:t>ou entidades </a:t>
            </a:r>
            <a:r>
              <a:rPr lang="pt-BR" sz="2000" dirty="0" smtClean="0">
                <a:latin typeface="Georgia" panose="02040502050405020303" pitchFamily="18" charset="0"/>
              </a:rPr>
              <a:t>deverão elevar substancialmente os </a:t>
            </a:r>
            <a:r>
              <a:rPr lang="pt-BR" sz="2000" dirty="0">
                <a:latin typeface="Georgia" panose="02040502050405020303" pitchFamily="18" charset="0"/>
              </a:rPr>
              <a:t>níveis de governança, haja vista que </a:t>
            </a:r>
            <a:r>
              <a:rPr lang="pt-BR" sz="2000" dirty="0" smtClean="0">
                <a:latin typeface="Georgia" panose="02040502050405020303" pitchFamily="18" charset="0"/>
              </a:rPr>
              <a:t>devam </a:t>
            </a:r>
            <a:r>
              <a:rPr lang="pt-BR" sz="2000" dirty="0">
                <a:latin typeface="Georgia" panose="02040502050405020303" pitchFamily="18" charset="0"/>
              </a:rPr>
              <a:t>ter um quadro mais técnico com as devidas certificações, entre todo o mercado financeiro coloca na linha de punição da eventualidade de usar a má fé ou induzir que possam levar </a:t>
            </a:r>
            <a:r>
              <a:rPr lang="pt-BR" sz="2000" dirty="0" smtClean="0">
                <a:latin typeface="Georgia" panose="02040502050405020303" pitchFamily="18" charset="0"/>
              </a:rPr>
              <a:t>prejuízos o RPPS</a:t>
            </a: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Os </a:t>
            </a:r>
            <a:r>
              <a:rPr lang="pt-BR" sz="2000" dirty="0">
                <a:latin typeface="Georgia" panose="02040502050405020303" pitchFamily="18" charset="0"/>
              </a:rPr>
              <a:t>membros do conselho administrativo e fiscal, e membros de </a:t>
            </a:r>
            <a:r>
              <a:rPr lang="pt-BR" sz="2000" dirty="0" smtClean="0">
                <a:latin typeface="Georgia" panose="02040502050405020303" pitchFamily="18" charset="0"/>
              </a:rPr>
              <a:t>comitês, dirigentes, ou quaisquer profissional que prestem serviços técnicos para o ente federativo respondem </a:t>
            </a:r>
            <a:r>
              <a:rPr lang="pt-BR" sz="2000" dirty="0">
                <a:latin typeface="Georgia" panose="02040502050405020303" pitchFamily="18" charset="0"/>
              </a:rPr>
              <a:t>diretamente a qualquer infração que causarem</a:t>
            </a:r>
            <a:endParaRPr lang="pt-BR" sz="2000" dirty="0" smtClean="0">
              <a:latin typeface="Georgia" panose="02040502050405020303" pitchFamily="18" charset="0"/>
            </a:endParaRP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endParaRPr lang="pt-BR" sz="2000" dirty="0">
              <a:latin typeface="Georgia" panose="02040502050405020303" pitchFamily="18" charset="0"/>
            </a:endParaRP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4433906"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RPPS</a:t>
            </a:r>
            <a:endParaRPr lang="pt-BR" altLang="pt-BR" sz="4900" dirty="0">
              <a:solidFill>
                <a:schemeClr val="bg2"/>
              </a:solidFill>
              <a:latin typeface="Titillium Light" charset="0"/>
              <a:sym typeface="Titillium Light" charset="0"/>
            </a:endParaRPr>
          </a:p>
        </p:txBody>
      </p:sp>
      <p:pic>
        <p:nvPicPr>
          <p:cNvPr id="13314"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30397" y="6231619"/>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227234430"/>
      </p:ext>
    </p:extLst>
  </p:cSld>
  <p:clrMapOvr>
    <a:masterClrMapping/>
  </p:clrMapOvr>
  <p:transition spd="med"/>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5832977" y="293233"/>
            <a:ext cx="4433906"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RPPS</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675481" y="1492321"/>
              <a:ext cx="1708802"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RPPS</a:t>
              </a:r>
            </a:p>
          </p:txBody>
        </p:sp>
      </p:grpSp>
      <p:sp>
        <p:nvSpPr>
          <p:cNvPr id="3" name="Retângulo 2"/>
          <p:cNvSpPr/>
          <p:nvPr/>
        </p:nvSpPr>
        <p:spPr>
          <a:xfrm>
            <a:off x="4439816" y="980728"/>
            <a:ext cx="7554592" cy="5170646"/>
          </a:xfrm>
          <a:prstGeom prst="rect">
            <a:avLst/>
          </a:prstGeom>
        </p:spPr>
        <p:txBody>
          <a:bodyPr wrap="square">
            <a:spAutoFit/>
          </a:bodyPr>
          <a:lstStyle/>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A </a:t>
            </a:r>
            <a:r>
              <a:rPr lang="pt-BR" sz="2000" dirty="0">
                <a:latin typeface="Georgia" panose="02040502050405020303" pitchFamily="18" charset="0"/>
              </a:rPr>
              <a:t>necessidade de exigência, em relação às instituições públicas ou privadas que administram, direta ou indiretamente por meio de fundos de investimento, os recursos </a:t>
            </a:r>
            <a:r>
              <a:rPr lang="pt-BR" sz="2000" dirty="0" smtClean="0">
                <a:latin typeface="Georgia" panose="02040502050405020303" pitchFamily="18" charset="0"/>
              </a:rPr>
              <a:t>dos RPPS, </a:t>
            </a:r>
            <a:r>
              <a:rPr lang="pt-BR" sz="2000" dirty="0">
                <a:latin typeface="Georgia" panose="02040502050405020303" pitchFamily="18" charset="0"/>
              </a:rPr>
              <a:t>da observância de critérios relacionados </a:t>
            </a:r>
            <a:r>
              <a:rPr lang="pt-BR" sz="2000" dirty="0" smtClean="0">
                <a:latin typeface="Georgia" panose="02040502050405020303" pitchFamily="18" charset="0"/>
              </a:rPr>
              <a:t>a:</a:t>
            </a:r>
          </a:p>
          <a:p>
            <a:pPr marL="800100" lvl="1" indent="-342900" algn="just">
              <a:lnSpc>
                <a:spcPct val="150000"/>
              </a:lnSpc>
              <a:buFontTx/>
              <a:buChar char="-"/>
            </a:pPr>
            <a:r>
              <a:rPr lang="pt-BR" sz="2000" dirty="0" smtClean="0">
                <a:latin typeface="Georgia" panose="02040502050405020303" pitchFamily="18" charset="0"/>
              </a:rPr>
              <a:t> </a:t>
            </a:r>
            <a:r>
              <a:rPr lang="pt-BR" sz="2000" dirty="0">
                <a:latin typeface="Georgia" panose="02040502050405020303" pitchFamily="18" charset="0"/>
              </a:rPr>
              <a:t>boa qualidade de gestão,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ambiente </a:t>
            </a:r>
            <a:r>
              <a:rPr lang="pt-BR" sz="2000" dirty="0">
                <a:latin typeface="Georgia" panose="02040502050405020303" pitchFamily="18" charset="0"/>
              </a:rPr>
              <a:t>de controle interno,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histórico </a:t>
            </a:r>
            <a:r>
              <a:rPr lang="pt-BR" sz="2000" dirty="0">
                <a:latin typeface="Georgia" panose="02040502050405020303" pitchFamily="18" charset="0"/>
              </a:rPr>
              <a:t>e experiência de atuação,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solidez </a:t>
            </a:r>
            <a:r>
              <a:rPr lang="pt-BR" sz="2000" dirty="0">
                <a:latin typeface="Georgia" panose="02040502050405020303" pitchFamily="18" charset="0"/>
              </a:rPr>
              <a:t>patrimonial,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volume </a:t>
            </a:r>
            <a:r>
              <a:rPr lang="pt-BR" sz="2000" dirty="0">
                <a:latin typeface="Georgia" panose="02040502050405020303" pitchFamily="18" charset="0"/>
              </a:rPr>
              <a:t>de recursos sob administração </a:t>
            </a: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e </a:t>
            </a:r>
            <a:r>
              <a:rPr lang="pt-BR" sz="2000" dirty="0">
                <a:latin typeface="Georgia" panose="02040502050405020303" pitchFamily="18" charset="0"/>
              </a:rPr>
              <a:t>outros destinados à mitigação de riscos</a:t>
            </a:r>
            <a:endParaRPr lang="pt-BR" sz="2000" dirty="0" smtClean="0">
              <a:latin typeface="Georgia" panose="02040502050405020303" pitchFamily="18" charset="0"/>
            </a:endParaRPr>
          </a:p>
        </p:txBody>
      </p:sp>
    </p:spTree>
    <p:extLst>
      <p:ext uri="{BB962C8B-B14F-4D97-AF65-F5344CB8AC3E}">
        <p14:creationId xmlns:p14="http://schemas.microsoft.com/office/powerpoint/2010/main" val="1354849318"/>
      </p:ext>
    </p:extLst>
  </p:cSld>
  <p:clrMapOvr>
    <a:masterClrMapping/>
  </p:clrMapOvr>
  <p:transition spd="med"/>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AutoShape 1">
            <a:extLst>
              <a:ext uri="{FF2B5EF4-FFF2-40B4-BE49-F238E27FC236}">
                <a16:creationId xmlns="" xmlns:a16="http://schemas.microsoft.com/office/drawing/2014/main" id="{05516C0C-67E5-421B-81E6-D39C94B925BA}"/>
              </a:ext>
            </a:extLst>
          </p:cNvPr>
          <p:cNvSpPr>
            <a:spLocks/>
          </p:cNvSpPr>
          <p:nvPr/>
        </p:nvSpPr>
        <p:spPr bwMode="auto">
          <a:xfrm flipH="1">
            <a:off x="0" y="0"/>
            <a:ext cx="6503368" cy="6858000"/>
          </a:xfrm>
          <a:custGeom>
            <a:avLst/>
            <a:gdLst>
              <a:gd name="T0" fmla="*/ 2147483646 w 21489"/>
              <a:gd name="T1" fmla="*/ 2147483646 h 21600"/>
              <a:gd name="T2" fmla="*/ 2147483646 w 21489"/>
              <a:gd name="T3" fmla="*/ 2147483646 h 21600"/>
              <a:gd name="T4" fmla="*/ 2147483646 w 21489"/>
              <a:gd name="T5" fmla="*/ 2147483646 h 21600"/>
              <a:gd name="T6" fmla="*/ 2147483646 w 21489"/>
              <a:gd name="T7" fmla="*/ 214748364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489" h="21600">
                <a:moveTo>
                  <a:pt x="19581" y="0"/>
                </a:moveTo>
                <a:lnTo>
                  <a:pt x="7510" y="0"/>
                </a:lnTo>
                <a:cubicBezTo>
                  <a:pt x="6563" y="885"/>
                  <a:pt x="5671" y="1860"/>
                  <a:pt x="4844" y="2916"/>
                </a:cubicBezTo>
                <a:cubicBezTo>
                  <a:pt x="3538" y="4584"/>
                  <a:pt x="2400" y="6444"/>
                  <a:pt x="1454" y="8455"/>
                </a:cubicBezTo>
                <a:cubicBezTo>
                  <a:pt x="576" y="9800"/>
                  <a:pt x="58" y="11483"/>
                  <a:pt x="5" y="13274"/>
                </a:cubicBezTo>
                <a:cubicBezTo>
                  <a:pt x="-111" y="17178"/>
                  <a:pt x="1987" y="20661"/>
                  <a:pt x="5030" y="21600"/>
                </a:cubicBezTo>
                <a:lnTo>
                  <a:pt x="21489" y="21600"/>
                </a:lnTo>
                <a:lnTo>
                  <a:pt x="21489" y="5236"/>
                </a:lnTo>
                <a:lnTo>
                  <a:pt x="19581" y="0"/>
                </a:lnTo>
                <a:close/>
              </a:path>
            </a:pathLst>
          </a:cu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9219"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5760937" y="303557"/>
            <a:ext cx="6323847"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de Cobrança</a:t>
            </a:r>
            <a:endParaRPr lang="pt-BR" altLang="pt-BR" sz="4900" dirty="0">
              <a:solidFill>
                <a:schemeClr val="bg2"/>
              </a:solidFill>
              <a:latin typeface="Titillium Light" charset="0"/>
              <a:sym typeface="Titillium Light" charset="0"/>
            </a:endParaRPr>
          </a:p>
        </p:txBody>
      </p:sp>
      <p:sp>
        <p:nvSpPr>
          <p:cNvPr id="9222" name="Rectangle 11">
            <a:extLst>
              <a:ext uri="{FF2B5EF4-FFF2-40B4-BE49-F238E27FC236}">
                <a16:creationId xmlns="" xmlns:a16="http://schemas.microsoft.com/office/drawing/2014/main" id="{030C75EB-8FEB-43E5-A599-751106DA399A}"/>
              </a:ext>
            </a:extLst>
          </p:cNvPr>
          <p:cNvSpPr>
            <a:spLocks/>
          </p:cNvSpPr>
          <p:nvPr/>
        </p:nvSpPr>
        <p:spPr bwMode="auto">
          <a:xfrm flipV="1">
            <a:off x="9336360"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Shape 3862">
            <a:extLst>
              <a:ext uri="{FF2B5EF4-FFF2-40B4-BE49-F238E27FC236}">
                <a16:creationId xmlns="" xmlns:a16="http://schemas.microsoft.com/office/drawing/2014/main" id="{622A028F-3FB9-1A4C-BFF2-98FEDD906C31}"/>
              </a:ext>
            </a:extLst>
          </p:cNvPr>
          <p:cNvSpPr/>
          <p:nvPr/>
        </p:nvSpPr>
        <p:spPr>
          <a:xfrm>
            <a:off x="407368" y="1484784"/>
            <a:ext cx="1656184" cy="1652240"/>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1"/>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2"/>
                </a:lnTo>
                <a:lnTo>
                  <a:pt x="10260" y="21403"/>
                </a:lnTo>
                <a:lnTo>
                  <a:pt x="10269" y="21399"/>
                </a:lnTo>
                <a:cubicBezTo>
                  <a:pt x="10393" y="21519"/>
                  <a:pt x="10579" y="21600"/>
                  <a:pt x="10800" y="21600"/>
                </a:cubicBezTo>
                <a:cubicBezTo>
                  <a:pt x="11021" y="21600"/>
                  <a:pt x="11207" y="21519"/>
                  <a:pt x="11331" y="21399"/>
                </a:cubicBezTo>
                <a:lnTo>
                  <a:pt x="11340" y="21403"/>
                </a:lnTo>
                <a:lnTo>
                  <a:pt x="12898" y="19892"/>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1"/>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chemeClr val="bg1"/>
          </a:solidFill>
          <a:ln w="12700">
            <a:miter lim="400000"/>
          </a:ln>
        </p:spPr>
        <p:txBody>
          <a:bodyPr lIns="0" tIns="0" rIns="0" bIns="0" anchor="ctr"/>
          <a:lstStyle/>
          <a:p>
            <a:endParaRPr/>
          </a:p>
        </p:txBody>
      </p:sp>
      <p:sp>
        <p:nvSpPr>
          <p:cNvPr id="15"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2285573" y="1933877"/>
            <a:ext cx="272510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1"/>
                </a:solidFill>
                <a:latin typeface="Titillium Light" charset="0"/>
                <a:sym typeface="Titillium Light" charset="0"/>
              </a:rPr>
              <a:t>Cobrança</a:t>
            </a:r>
            <a:endParaRPr lang="pt-BR" altLang="pt-BR" sz="4900" dirty="0">
              <a:solidFill>
                <a:schemeClr val="bg1"/>
              </a:solidFill>
              <a:latin typeface="Titillium Light" charset="0"/>
              <a:sym typeface="Titillium Light" charset="0"/>
            </a:endParaRPr>
          </a:p>
        </p:txBody>
      </p:sp>
      <p:sp>
        <p:nvSpPr>
          <p:cNvPr id="2" name="Retângulo 1"/>
          <p:cNvSpPr/>
          <p:nvPr/>
        </p:nvSpPr>
        <p:spPr>
          <a:xfrm>
            <a:off x="191344" y="3526469"/>
            <a:ext cx="4752528" cy="830997"/>
          </a:xfrm>
          <a:prstGeom prst="rect">
            <a:avLst/>
          </a:prstGeom>
        </p:spPr>
        <p:txBody>
          <a:bodyPr wrap="square">
            <a:spAutoFit/>
          </a:bodyPr>
          <a:lstStyle/>
          <a:p>
            <a:pPr algn="just"/>
            <a:r>
              <a:rPr lang="pt-BR" sz="2400" dirty="0" smtClean="0"/>
              <a:t>Mudança nos processos de cobrança e fluxos;</a:t>
            </a:r>
            <a:endParaRPr lang="pt-BR" sz="2400" dirty="0"/>
          </a:p>
        </p:txBody>
      </p:sp>
      <p:pic>
        <p:nvPicPr>
          <p:cNvPr id="9218"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632504" y="6165304"/>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38809241"/>
      </p:ext>
    </p:extLst>
  </p:cSld>
  <p:clrMapOvr>
    <a:masterClrMapping/>
  </p:clrMapOvr>
  <p:transition spd="med"/>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223128" y="1509050"/>
            <a:ext cx="272510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Cobrança</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302111"/>
            <a:ext cx="7554592" cy="6093976"/>
          </a:xfrm>
          <a:prstGeom prst="rect">
            <a:avLst/>
          </a:prstGeom>
        </p:spPr>
        <p:txBody>
          <a:bodyPr wrap="square">
            <a:spAutoFit/>
          </a:bodyPr>
          <a:lstStyle/>
          <a:p>
            <a:pPr marL="342900" indent="-342900" algn="just">
              <a:lnSpc>
                <a:spcPct val="150000"/>
              </a:lnSpc>
              <a:buFontTx/>
              <a:buChar char="-"/>
            </a:pPr>
            <a:r>
              <a:rPr lang="pt-BR" sz="2000" dirty="0" smtClean="0">
                <a:latin typeface="Georgia" panose="02040502050405020303" pitchFamily="18" charset="0"/>
              </a:rPr>
              <a:t>Desconto de </a:t>
            </a:r>
            <a:r>
              <a:rPr lang="pt-BR" sz="2000" dirty="0">
                <a:latin typeface="Georgia" panose="02040502050405020303" pitchFamily="18" charset="0"/>
              </a:rPr>
              <a:t>pagamento administrativo ou judicial de benefício previdenciário ou assistencial indevido, ou além do devido, inclusive na hipótese de cessação do benefício pela revogação de decisão judicial, em valor que não exceda 30% (trinta por cento)</a:t>
            </a:r>
          </a:p>
          <a:p>
            <a:pPr marL="342900" indent="-342900" algn="just">
              <a:lnSpc>
                <a:spcPct val="150000"/>
              </a:lnSpc>
              <a:buFontTx/>
              <a:buChar char="-"/>
            </a:pPr>
            <a:endParaRPr lang="pt-BR" sz="2000" dirty="0" smtClean="0">
              <a:latin typeface="Georgia" panose="02040502050405020303" pitchFamily="18" charset="0"/>
            </a:endParaRPr>
          </a:p>
          <a:p>
            <a:pPr marL="342900" indent="-342900" algn="just">
              <a:lnSpc>
                <a:spcPct val="150000"/>
              </a:lnSpc>
              <a:buFontTx/>
              <a:buChar char="-"/>
            </a:pPr>
            <a:r>
              <a:rPr lang="pt-BR" sz="2000" dirty="0">
                <a:latin typeface="Georgia" panose="02040502050405020303" pitchFamily="18" charset="0"/>
              </a:rPr>
              <a:t> </a:t>
            </a:r>
            <a:r>
              <a:rPr lang="pt-BR" sz="2000" dirty="0" smtClean="0">
                <a:latin typeface="Georgia" panose="02040502050405020303" pitchFamily="18" charset="0"/>
              </a:rPr>
              <a:t>Inscrição em </a:t>
            </a:r>
            <a:r>
              <a:rPr lang="pt-BR" sz="2000" dirty="0">
                <a:latin typeface="Georgia" panose="02040502050405020303" pitchFamily="18" charset="0"/>
              </a:rPr>
              <a:t>dívida ativa pela </a:t>
            </a:r>
            <a:r>
              <a:rPr lang="pt-BR" sz="2000" dirty="0" smtClean="0">
                <a:latin typeface="Georgia" panose="02040502050405020303" pitchFamily="18" charset="0"/>
              </a:rPr>
              <a:t>PGF os </a:t>
            </a:r>
            <a:r>
              <a:rPr lang="pt-BR" sz="2000" dirty="0">
                <a:latin typeface="Georgia" panose="02040502050405020303" pitchFamily="18" charset="0"/>
              </a:rPr>
              <a:t>créditos constituídos pelo INSS em decorrência de benefício previdenciário ou assistencial pago indevidamente ou além do devido, inclusive na hipótese de cessação do benefício pela revogação de decisão judicial</a:t>
            </a:r>
            <a:endParaRPr lang="pt-BR" sz="2000" dirty="0" smtClean="0">
              <a:latin typeface="Georgia" panose="02040502050405020303" pitchFamily="18" charset="0"/>
            </a:endParaRP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endParaRPr lang="pt-BR" sz="2000" dirty="0">
              <a:latin typeface="Georgia" panose="02040502050405020303" pitchFamily="18" charset="0"/>
            </a:endParaRP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6323847"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de Cobrança</a:t>
            </a:r>
            <a:endParaRPr lang="pt-BR" altLang="pt-BR" sz="4900" dirty="0">
              <a:solidFill>
                <a:schemeClr val="bg2"/>
              </a:solidFill>
              <a:latin typeface="Titillium Light" charset="0"/>
              <a:sym typeface="Titillium Light" charset="0"/>
            </a:endParaRPr>
          </a:p>
        </p:txBody>
      </p:sp>
      <p:sp>
        <p:nvSpPr>
          <p:cNvPr id="4" name="Retângulo 3"/>
          <p:cNvSpPr/>
          <p:nvPr/>
        </p:nvSpPr>
        <p:spPr>
          <a:xfrm>
            <a:off x="3048000" y="2690336"/>
            <a:ext cx="6096000" cy="369332"/>
          </a:xfrm>
          <a:prstGeom prst="rect">
            <a:avLst/>
          </a:prstGeom>
        </p:spPr>
        <p:txBody>
          <a:bodyPr>
            <a:spAutoFit/>
          </a:bodyPr>
          <a:lstStyle/>
          <a:p>
            <a:r>
              <a:rPr lang="pt-BR" dirty="0"/>
              <a:t> </a:t>
            </a:r>
          </a:p>
        </p:txBody>
      </p:sp>
      <p:pic>
        <p:nvPicPr>
          <p:cNvPr id="10242"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30397" y="6248809"/>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4260282036"/>
      </p:ext>
    </p:extLst>
  </p:cSld>
  <p:clrMapOvr>
    <a:masterClrMapping/>
  </p:clrMapOvr>
  <p:transition spd="med"/>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5832977" y="293233"/>
            <a:ext cx="6323847"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de Cobrança</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167328" y="1492321"/>
              <a:ext cx="272510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Cobrança</a:t>
              </a:r>
            </a:p>
          </p:txBody>
        </p:sp>
      </p:grpSp>
      <p:sp>
        <p:nvSpPr>
          <p:cNvPr id="3" name="Retângulo 2"/>
          <p:cNvSpPr/>
          <p:nvPr/>
        </p:nvSpPr>
        <p:spPr>
          <a:xfrm>
            <a:off x="4439816" y="980728"/>
            <a:ext cx="7554592" cy="4247317"/>
          </a:xfrm>
          <a:prstGeom prst="rect">
            <a:avLst/>
          </a:prstGeom>
        </p:spPr>
        <p:txBody>
          <a:bodyPr wrap="square">
            <a:spAutoFit/>
          </a:bodyPr>
          <a:lstStyle/>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a:latin typeface="Georgia" panose="02040502050405020303" pitchFamily="18" charset="0"/>
              </a:rPr>
              <a:t>Será objeto de inscrição em dívida </a:t>
            </a:r>
            <a:r>
              <a:rPr lang="pt-BR" sz="2000" dirty="0" smtClean="0">
                <a:latin typeface="Georgia" panose="02040502050405020303" pitchFamily="18" charset="0"/>
              </a:rPr>
              <a:t>ativa, em </a:t>
            </a:r>
            <a:r>
              <a:rPr lang="pt-BR" sz="2000" dirty="0">
                <a:latin typeface="Georgia" panose="02040502050405020303" pitchFamily="18" charset="0"/>
              </a:rPr>
              <a:t>conjunto ou separadamente, o terceiro beneficiado que sabia ou deveria saber da origem do benefício pago indevidamente em razão de fraude, de dolo ou de coação, desde que devidamente identificado em procedimento administrativo de </a:t>
            </a:r>
            <a:r>
              <a:rPr lang="pt-BR" sz="2000" dirty="0" smtClean="0">
                <a:latin typeface="Georgia" panose="02040502050405020303" pitchFamily="18" charset="0"/>
              </a:rPr>
              <a:t>responsabilização</a:t>
            </a: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endParaRPr lang="pt-BR" sz="2000" dirty="0" smtClean="0">
              <a:latin typeface="Georgia" panose="02040502050405020303" pitchFamily="18" charset="0"/>
            </a:endParaRPr>
          </a:p>
        </p:txBody>
      </p:sp>
      <p:pic>
        <p:nvPicPr>
          <p:cNvPr id="11266"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654775" y="6311590"/>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290469184"/>
      </p:ext>
    </p:extLst>
  </p:cSld>
  <p:clrMapOvr>
    <a:masterClrMapping/>
  </p:clrMapOvr>
  <p:transition spd="med"/>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ext Box 1" descr="TextBox 41">
            <a:extLst>
              <a:ext uri="{FF2B5EF4-FFF2-40B4-BE49-F238E27FC236}">
                <a16:creationId xmlns="" xmlns:a16="http://schemas.microsoft.com/office/drawing/2014/main" id="{B98E23B6-4B60-4327-AAD6-367810A50910}"/>
              </a:ext>
            </a:extLst>
          </p:cNvPr>
          <p:cNvSpPr txBox="1">
            <a:spLocks/>
          </p:cNvSpPr>
          <p:nvPr/>
        </p:nvSpPr>
        <p:spPr bwMode="auto">
          <a:xfrm>
            <a:off x="20850" y="71989"/>
            <a:ext cx="9293742" cy="127727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22860" tIns="22860" rIns="22860" bIns="22860">
            <a:spAutoFit/>
          </a:bodyPr>
          <a:lstStyle>
            <a:lvl1pPr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defTabSz="9128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defTabSz="9128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defTabSz="9128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defTabSz="9128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a:r>
              <a:rPr lang="pt-BR" sz="4000" b="1" dirty="0"/>
              <a:t>São atribuições essenciais e exclusivas dos cargos de Perito Médico Federal</a:t>
            </a:r>
            <a:endParaRPr lang="pt-BR" sz="4000" b="1" dirty="0">
              <a:solidFill>
                <a:schemeClr val="bg2"/>
              </a:solidFill>
            </a:endParaRPr>
          </a:p>
        </p:txBody>
      </p:sp>
      <p:sp>
        <p:nvSpPr>
          <p:cNvPr id="10287" name="AutoShape 46">
            <a:extLst>
              <a:ext uri="{FF2B5EF4-FFF2-40B4-BE49-F238E27FC236}">
                <a16:creationId xmlns="" xmlns:a16="http://schemas.microsoft.com/office/drawing/2014/main" id="{2EAA582F-E60D-47E7-8432-AB27706F2357}"/>
              </a:ext>
            </a:extLst>
          </p:cNvPr>
          <p:cNvSpPr>
            <a:spLocks/>
          </p:cNvSpPr>
          <p:nvPr/>
        </p:nvSpPr>
        <p:spPr bwMode="auto">
          <a:xfrm rot="-2700000">
            <a:off x="8909050" y="-1233488"/>
            <a:ext cx="2462213" cy="2460626"/>
          </a:xfrm>
          <a:prstGeom prst="roundRect">
            <a:avLst>
              <a:gd name="adj" fmla="val 30000"/>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2" name="Grupo 1"/>
          <p:cNvGrpSpPr/>
          <p:nvPr/>
        </p:nvGrpSpPr>
        <p:grpSpPr>
          <a:xfrm>
            <a:off x="9413961" y="266766"/>
            <a:ext cx="2606173" cy="6249887"/>
            <a:chOff x="9413961" y="266766"/>
            <a:chExt cx="2606173" cy="6249887"/>
          </a:xfrm>
        </p:grpSpPr>
        <p:sp>
          <p:nvSpPr>
            <p:cNvPr id="12" name="Rounded Rectangle">
              <a:extLst>
                <a:ext uri="{FF2B5EF4-FFF2-40B4-BE49-F238E27FC236}">
                  <a16:creationId xmlns="" xmlns:a16="http://schemas.microsoft.com/office/drawing/2014/main" id="{6349F19E-E3D9-D84D-9F69-E32C8A57A086}"/>
                </a:ext>
              </a:extLst>
            </p:cNvPr>
            <p:cNvSpPr/>
            <p:nvPr/>
          </p:nvSpPr>
          <p:spPr>
            <a:xfrm rot="18900000">
              <a:off x="9557537" y="938467"/>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sp>
          <p:nvSpPr>
            <p:cNvPr id="10286" name="AutoShape 45">
              <a:extLst>
                <a:ext uri="{FF2B5EF4-FFF2-40B4-BE49-F238E27FC236}">
                  <a16:creationId xmlns="" xmlns:a16="http://schemas.microsoft.com/office/drawing/2014/main" id="{C79448E1-6B2C-4C41-8D5F-F45A24332EE6}"/>
                </a:ext>
              </a:extLst>
            </p:cNvPr>
            <p:cNvSpPr>
              <a:spLocks/>
            </p:cNvSpPr>
            <p:nvPr/>
          </p:nvSpPr>
          <p:spPr bwMode="auto">
            <a:xfrm rot="-2700000">
              <a:off x="9486261" y="4054440"/>
              <a:ext cx="2462213" cy="2462213"/>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0288" name="AutoShape 47">
              <a:extLst>
                <a:ext uri="{FF2B5EF4-FFF2-40B4-BE49-F238E27FC236}">
                  <a16:creationId xmlns="" xmlns:a16="http://schemas.microsoft.com/office/drawing/2014/main" id="{B7F7FD2A-9238-4B1E-935F-503829B05610}"/>
                </a:ext>
              </a:extLst>
            </p:cNvPr>
            <p:cNvSpPr>
              <a:spLocks/>
            </p:cNvSpPr>
            <p:nvPr/>
          </p:nvSpPr>
          <p:spPr bwMode="auto">
            <a:xfrm rot="-2700000">
              <a:off x="9486261" y="2006459"/>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0289" name="AutoShape 48">
              <a:extLst>
                <a:ext uri="{FF2B5EF4-FFF2-40B4-BE49-F238E27FC236}">
                  <a16:creationId xmlns="" xmlns:a16="http://schemas.microsoft.com/office/drawing/2014/main" id="{470C6149-2164-4BDF-A8C8-32E1F9508F1F}"/>
                </a:ext>
              </a:extLst>
            </p:cNvPr>
            <p:cNvSpPr>
              <a:spLocks/>
            </p:cNvSpPr>
            <p:nvPr/>
          </p:nvSpPr>
          <p:spPr bwMode="auto">
            <a:xfrm rot="-2700000">
              <a:off x="9413961" y="26676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sp>
        <p:nvSpPr>
          <p:cNvPr id="36" name="Rectangle 35">
            <a:extLst>
              <a:ext uri="{FF2B5EF4-FFF2-40B4-BE49-F238E27FC236}">
                <a16:creationId xmlns="" xmlns:a16="http://schemas.microsoft.com/office/drawing/2014/main" id="{12DBD15E-EBF5-EC4B-94DD-2A7D3B514DD7}"/>
              </a:ext>
            </a:extLst>
          </p:cNvPr>
          <p:cNvSpPr>
            <a:spLocks/>
          </p:cNvSpPr>
          <p:nvPr/>
        </p:nvSpPr>
        <p:spPr bwMode="auto">
          <a:xfrm>
            <a:off x="246664" y="1288454"/>
            <a:ext cx="5705320" cy="60808"/>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1" name="Retângulo 10"/>
          <p:cNvSpPr/>
          <p:nvPr/>
        </p:nvSpPr>
        <p:spPr>
          <a:xfrm>
            <a:off x="263352" y="2022781"/>
            <a:ext cx="11256912" cy="4524315"/>
          </a:xfrm>
          <a:prstGeom prst="rect">
            <a:avLst/>
          </a:prstGeom>
        </p:spPr>
        <p:txBody>
          <a:bodyPr wrap="square">
            <a:spAutoFit/>
          </a:bodyPr>
          <a:lstStyle/>
          <a:p>
            <a:pPr algn="just"/>
            <a:r>
              <a:rPr lang="pt-BR" dirty="0">
                <a:latin typeface="Arial" panose="020B0604020202020204" pitchFamily="34" charset="0"/>
              </a:rPr>
              <a:t>I - o regime geral de previdência social e assistência social:</a:t>
            </a:r>
            <a:endParaRPr lang="pt-BR" dirty="0">
              <a:latin typeface="Times New Roman" panose="02020603050405020304" pitchFamily="18" charset="0"/>
            </a:endParaRPr>
          </a:p>
          <a:p>
            <a:pPr algn="just"/>
            <a:r>
              <a:rPr lang="pt-BR" dirty="0">
                <a:latin typeface="Arial" panose="020B0604020202020204" pitchFamily="34" charset="0"/>
              </a:rPr>
              <a:t>a) a emissão de parecer conclusivo quanto à incapacidade laboral;</a:t>
            </a:r>
            <a:endParaRPr lang="pt-BR" dirty="0">
              <a:latin typeface="Times New Roman" panose="02020603050405020304" pitchFamily="18" charset="0"/>
            </a:endParaRPr>
          </a:p>
          <a:p>
            <a:pPr algn="just"/>
            <a:r>
              <a:rPr lang="pt-BR" dirty="0">
                <a:latin typeface="Arial" panose="020B0604020202020204" pitchFamily="34" charset="0"/>
              </a:rPr>
              <a:t>b) a verificação, quando necessária à análise da procedência de benefícios previdenciários;</a:t>
            </a:r>
            <a:endParaRPr lang="pt-BR" dirty="0">
              <a:latin typeface="Times New Roman" panose="02020603050405020304" pitchFamily="18" charset="0"/>
            </a:endParaRPr>
          </a:p>
          <a:p>
            <a:pPr algn="just"/>
            <a:r>
              <a:rPr lang="pt-BR" dirty="0">
                <a:latin typeface="Arial" panose="020B0604020202020204" pitchFamily="34" charset="0"/>
              </a:rPr>
              <a:t>c) a caracterização da invalidez; e</a:t>
            </a:r>
            <a:endParaRPr lang="pt-BR" dirty="0">
              <a:latin typeface="Times New Roman" panose="02020603050405020304" pitchFamily="18" charset="0"/>
            </a:endParaRPr>
          </a:p>
          <a:p>
            <a:pPr algn="just"/>
            <a:r>
              <a:rPr lang="pt-BR" b="1" u="sng" dirty="0">
                <a:latin typeface="Arial" panose="020B0604020202020204" pitchFamily="34" charset="0"/>
              </a:rPr>
              <a:t>d) a auditoria médica</a:t>
            </a:r>
            <a:r>
              <a:rPr lang="pt-BR" b="1" u="sng" dirty="0" smtClean="0">
                <a:latin typeface="Arial" panose="020B0604020202020204" pitchFamily="34" charset="0"/>
              </a:rPr>
              <a:t>.</a:t>
            </a:r>
          </a:p>
          <a:p>
            <a:pPr algn="just"/>
            <a:endParaRPr lang="pt-BR" dirty="0">
              <a:latin typeface="Times New Roman" panose="02020603050405020304" pitchFamily="18" charset="0"/>
            </a:endParaRPr>
          </a:p>
          <a:p>
            <a:pPr algn="just"/>
            <a:r>
              <a:rPr lang="pt-BR" b="1" u="sng" dirty="0">
                <a:latin typeface="Arial" panose="020B0604020202020204" pitchFamily="34" charset="0"/>
              </a:rPr>
              <a:t>II - a instrução de processos administrativos referentes à concessão e à revisão de benefícios tributários e previdenciários </a:t>
            </a:r>
            <a:endParaRPr lang="pt-BR" b="1" u="sng" dirty="0" smtClean="0">
              <a:latin typeface="Arial" panose="020B0604020202020204" pitchFamily="34" charset="0"/>
            </a:endParaRPr>
          </a:p>
          <a:p>
            <a:pPr algn="just"/>
            <a:endParaRPr lang="pt-BR" dirty="0" smtClean="0">
              <a:latin typeface="Arial" panose="020B0604020202020204" pitchFamily="34" charset="0"/>
            </a:endParaRPr>
          </a:p>
          <a:p>
            <a:pPr algn="just"/>
            <a:r>
              <a:rPr lang="pt-BR" b="1" u="sng" dirty="0" smtClean="0">
                <a:latin typeface="Arial" panose="020B0604020202020204" pitchFamily="34" charset="0"/>
              </a:rPr>
              <a:t>III </a:t>
            </a:r>
            <a:r>
              <a:rPr lang="pt-BR" b="1" u="sng" dirty="0">
                <a:latin typeface="Arial" panose="020B0604020202020204" pitchFamily="34" charset="0"/>
              </a:rPr>
              <a:t>- o assessoramento técnico à representação judicial e extrajudicial da União, das autarquias e das fundações públicas </a:t>
            </a:r>
            <a:r>
              <a:rPr lang="pt-BR" b="1" u="sng" dirty="0" smtClean="0">
                <a:latin typeface="Arial" panose="020B0604020202020204" pitchFamily="34" charset="0"/>
              </a:rPr>
              <a:t>federais</a:t>
            </a:r>
          </a:p>
          <a:p>
            <a:pPr algn="just"/>
            <a:endParaRPr lang="pt-BR" dirty="0">
              <a:latin typeface="Times New Roman" panose="02020603050405020304" pitchFamily="18" charset="0"/>
            </a:endParaRPr>
          </a:p>
          <a:p>
            <a:pPr algn="just"/>
            <a:r>
              <a:rPr lang="pt-BR" b="1" u="sng" dirty="0">
                <a:latin typeface="Arial" panose="020B0604020202020204" pitchFamily="34" charset="0"/>
              </a:rPr>
              <a:t>IV - a movimentação da conta vinculada do trabalhador ao Fundo de Garantia do Tempo de Serviço (FGTS), nas hipóteses previstas em lei, relacionadas à condição de saúde</a:t>
            </a:r>
            <a:r>
              <a:rPr lang="pt-BR" b="1" u="sng" dirty="0" smtClean="0">
                <a:latin typeface="Arial" panose="020B0604020202020204" pitchFamily="34" charset="0"/>
              </a:rPr>
              <a:t>;</a:t>
            </a:r>
          </a:p>
          <a:p>
            <a:pPr algn="just"/>
            <a:endParaRPr lang="pt-BR" dirty="0">
              <a:latin typeface="Times New Roman" panose="02020603050405020304" pitchFamily="18" charset="0"/>
            </a:endParaRPr>
          </a:p>
          <a:p>
            <a:pPr algn="just"/>
            <a:r>
              <a:rPr lang="pt-BR" dirty="0">
                <a:latin typeface="Arial" panose="020B0604020202020204" pitchFamily="34" charset="0"/>
              </a:rPr>
              <a:t>V - o exame médico-pericial componente da avaliação biopsicossocial da deficiência </a:t>
            </a:r>
          </a:p>
        </p:txBody>
      </p:sp>
      <p:pic>
        <p:nvPicPr>
          <p:cNvPr id="28674"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44876" y="6339597"/>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755258108"/>
      </p:ext>
    </p:extLst>
  </p:cSld>
  <p:clrMapOvr>
    <a:masterClrMapping/>
  </p:clrMapOvr>
  <p:transition spd="med"/>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223128" y="1509050"/>
            <a:ext cx="272510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Cobrança</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302111"/>
            <a:ext cx="7554592" cy="4708981"/>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A Previdência Social ajuizará ação regressiva contra os responsáveis nos casos de</a:t>
            </a:r>
            <a:r>
              <a:rPr lang="pt-BR" sz="2000" dirty="0" smtClean="0">
                <a:latin typeface="Georgia" panose="02040502050405020303" pitchFamily="18" charset="0"/>
              </a:rPr>
              <a:t>:</a:t>
            </a:r>
          </a:p>
          <a:p>
            <a:pPr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Negligência </a:t>
            </a:r>
            <a:r>
              <a:rPr lang="pt-BR" sz="2000" dirty="0">
                <a:latin typeface="Georgia" panose="02040502050405020303" pitchFamily="18" charset="0"/>
              </a:rPr>
              <a:t>quanto às normas padrão de segurança e higiene do trabalho indicadas para a proteção individual e coletiva</a:t>
            </a:r>
            <a:r>
              <a:rPr lang="pt-BR" sz="2000" dirty="0" smtClean="0">
                <a:latin typeface="Georgia" panose="02040502050405020303" pitchFamily="18" charset="0"/>
              </a:rPr>
              <a:t>;</a:t>
            </a:r>
          </a:p>
          <a:p>
            <a:pPr lvl="1"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b="1" u="sng" dirty="0">
                <a:latin typeface="Georgia" panose="02040502050405020303" pitchFamily="18" charset="0"/>
              </a:rPr>
              <a:t>violência doméstica e familiar contra a mulher</a:t>
            </a:r>
            <a:r>
              <a:rPr lang="pt-BR" sz="2000" dirty="0">
                <a:latin typeface="Georgia" panose="02040502050405020303" pitchFamily="18" charset="0"/>
              </a:rPr>
              <a:t>, nos termos da Lei nº 11.340, de 7 de agosto de 2006</a:t>
            </a:r>
          </a:p>
          <a:p>
            <a:pPr marL="342900" indent="-342900" algn="just">
              <a:lnSpc>
                <a:spcPct val="150000"/>
              </a:lnSpc>
              <a:buFontTx/>
              <a:buChar char="-"/>
            </a:pPr>
            <a:endParaRPr lang="pt-BR" sz="2000" dirty="0">
              <a:latin typeface="Georgia" panose="02040502050405020303" pitchFamily="18" charset="0"/>
            </a:endParaRP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6323847"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de Cobrança</a:t>
            </a:r>
            <a:endParaRPr lang="pt-BR" altLang="pt-BR" sz="4900" dirty="0">
              <a:solidFill>
                <a:schemeClr val="bg2"/>
              </a:solidFill>
              <a:latin typeface="Titillium Light" charset="0"/>
              <a:sym typeface="Titillium Light" charset="0"/>
            </a:endParaRPr>
          </a:p>
        </p:txBody>
      </p:sp>
      <p:sp>
        <p:nvSpPr>
          <p:cNvPr id="4" name="Retângulo 3"/>
          <p:cNvSpPr/>
          <p:nvPr/>
        </p:nvSpPr>
        <p:spPr>
          <a:xfrm>
            <a:off x="3048000" y="2690336"/>
            <a:ext cx="6096000" cy="369332"/>
          </a:xfrm>
          <a:prstGeom prst="rect">
            <a:avLst/>
          </a:prstGeom>
        </p:spPr>
        <p:txBody>
          <a:bodyPr>
            <a:spAutoFit/>
          </a:bodyPr>
          <a:lstStyle/>
          <a:p>
            <a:r>
              <a:rPr lang="pt-BR" dirty="0"/>
              <a:t> </a:t>
            </a:r>
          </a:p>
        </p:txBody>
      </p:sp>
      <p:pic>
        <p:nvPicPr>
          <p:cNvPr id="8194"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522715" y="6173047"/>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775572350"/>
      </p:ext>
    </p:extLst>
  </p:cSld>
  <p:clrMapOvr>
    <a:masterClrMapping/>
  </p:clrMapOvr>
  <p:transition spd="med"/>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5832977" y="293233"/>
            <a:ext cx="6323847"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de Cobrança</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167328" y="1492321"/>
              <a:ext cx="272510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Cobrança</a:t>
              </a:r>
            </a:p>
          </p:txBody>
        </p:sp>
      </p:grpSp>
      <p:sp>
        <p:nvSpPr>
          <p:cNvPr id="3" name="Retângulo 2"/>
          <p:cNvSpPr/>
          <p:nvPr/>
        </p:nvSpPr>
        <p:spPr>
          <a:xfrm>
            <a:off x="4439816" y="980728"/>
            <a:ext cx="7554592" cy="5632311"/>
          </a:xfrm>
          <a:prstGeom prst="rect">
            <a:avLst/>
          </a:prstGeom>
        </p:spPr>
        <p:txBody>
          <a:bodyPr wrap="square">
            <a:spAutoFit/>
          </a:bodyPr>
          <a:lstStyle/>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b="1" u="sng" dirty="0">
                <a:latin typeface="Georgia" panose="02040502050405020303" pitchFamily="18" charset="0"/>
              </a:rPr>
              <a:t>Os valores creditados indevidamente em razão de óbito</a:t>
            </a:r>
            <a:r>
              <a:rPr lang="pt-BR" sz="2000" dirty="0">
                <a:latin typeface="Georgia" panose="02040502050405020303" pitchFamily="18" charset="0"/>
              </a:rPr>
              <a:t>, em favor de pessoa natural falecida, em instituições integrantes do sistema financeiro nacional por pessoa jurídica de direito público interno deverão ser </a:t>
            </a:r>
            <a:r>
              <a:rPr lang="pt-BR" sz="2000" dirty="0" smtClean="0">
                <a:latin typeface="Georgia" panose="02040502050405020303" pitchFamily="18" charset="0"/>
              </a:rPr>
              <a:t>restituídos.</a:t>
            </a:r>
          </a:p>
          <a:p>
            <a:pPr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aplica-se </a:t>
            </a:r>
            <a:r>
              <a:rPr lang="pt-BR" sz="2000" dirty="0">
                <a:latin typeface="Georgia" panose="02040502050405020303" pitchFamily="18" charset="0"/>
              </a:rPr>
              <a:t>aos créditos realizados, inclusive anteriormente à data de entrada em vigor desta </a:t>
            </a:r>
            <a:r>
              <a:rPr lang="pt-BR" sz="2000" dirty="0" smtClean="0">
                <a:latin typeface="Georgia" panose="02040502050405020303" pitchFamily="18" charset="0"/>
              </a:rPr>
              <a:t>Lei;</a:t>
            </a:r>
          </a:p>
          <a:p>
            <a:pPr lvl="1"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não </a:t>
            </a:r>
            <a:r>
              <a:rPr lang="pt-BR" sz="2000" dirty="0">
                <a:latin typeface="Georgia" panose="02040502050405020303" pitchFamily="18" charset="0"/>
              </a:rPr>
              <a:t>se aplica aos créditos referentes a períodos de competência anteriores ao óbito;</a:t>
            </a:r>
          </a:p>
          <a:p>
            <a:pPr lvl="1" algn="just">
              <a:lnSpc>
                <a:spcPct val="150000"/>
              </a:lnSpc>
            </a:pPr>
            <a:endParaRPr lang="pt-BR" sz="2000" dirty="0">
              <a:latin typeface="Georgia" panose="02040502050405020303" pitchFamily="18" charset="0"/>
            </a:endParaRPr>
          </a:p>
        </p:txBody>
      </p:sp>
      <p:pic>
        <p:nvPicPr>
          <p:cNvPr id="6146"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641858" y="6237312"/>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250730054"/>
      </p:ext>
    </p:extLst>
  </p:cSld>
  <p:clrMapOvr>
    <a:masterClrMapping/>
  </p:clrMapOvr>
  <p:transition spd="med"/>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AutoShape 1">
            <a:extLst>
              <a:ext uri="{FF2B5EF4-FFF2-40B4-BE49-F238E27FC236}">
                <a16:creationId xmlns="" xmlns:a16="http://schemas.microsoft.com/office/drawing/2014/main" id="{05516C0C-67E5-421B-81E6-D39C94B925BA}"/>
              </a:ext>
            </a:extLst>
          </p:cNvPr>
          <p:cNvSpPr>
            <a:spLocks/>
          </p:cNvSpPr>
          <p:nvPr/>
        </p:nvSpPr>
        <p:spPr bwMode="auto">
          <a:xfrm>
            <a:off x="5070476" y="0"/>
            <a:ext cx="7121524" cy="6858000"/>
          </a:xfrm>
          <a:custGeom>
            <a:avLst/>
            <a:gdLst>
              <a:gd name="T0" fmla="*/ 2147483646 w 21489"/>
              <a:gd name="T1" fmla="*/ 2147483646 h 21600"/>
              <a:gd name="T2" fmla="*/ 2147483646 w 21489"/>
              <a:gd name="T3" fmla="*/ 2147483646 h 21600"/>
              <a:gd name="T4" fmla="*/ 2147483646 w 21489"/>
              <a:gd name="T5" fmla="*/ 2147483646 h 21600"/>
              <a:gd name="T6" fmla="*/ 2147483646 w 21489"/>
              <a:gd name="T7" fmla="*/ 214748364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489" h="21600">
                <a:moveTo>
                  <a:pt x="19581" y="0"/>
                </a:moveTo>
                <a:lnTo>
                  <a:pt x="7510" y="0"/>
                </a:lnTo>
                <a:cubicBezTo>
                  <a:pt x="6563" y="885"/>
                  <a:pt x="5671" y="1860"/>
                  <a:pt x="4844" y="2916"/>
                </a:cubicBezTo>
                <a:cubicBezTo>
                  <a:pt x="3538" y="4584"/>
                  <a:pt x="2400" y="6444"/>
                  <a:pt x="1454" y="8455"/>
                </a:cubicBezTo>
                <a:cubicBezTo>
                  <a:pt x="576" y="9800"/>
                  <a:pt x="58" y="11483"/>
                  <a:pt x="5" y="13274"/>
                </a:cubicBezTo>
                <a:cubicBezTo>
                  <a:pt x="-111" y="17178"/>
                  <a:pt x="1987" y="20661"/>
                  <a:pt x="5030" y="21600"/>
                </a:cubicBezTo>
                <a:lnTo>
                  <a:pt x="21489" y="21600"/>
                </a:lnTo>
                <a:lnTo>
                  <a:pt x="21489" y="5236"/>
                </a:lnTo>
                <a:lnTo>
                  <a:pt x="19581" y="0"/>
                </a:lnTo>
                <a:close/>
              </a:path>
            </a:pathLst>
          </a:cu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9219"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19336" y="576167"/>
            <a:ext cx="3247684"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Bonificação</a:t>
            </a:r>
            <a:endParaRPr lang="pt-BR" altLang="pt-BR" sz="4900" dirty="0">
              <a:solidFill>
                <a:schemeClr val="bg2"/>
              </a:solidFill>
              <a:latin typeface="Titillium Light" charset="0"/>
              <a:sym typeface="Titillium Light" charset="0"/>
            </a:endParaRPr>
          </a:p>
        </p:txBody>
      </p:sp>
      <p:sp>
        <p:nvSpPr>
          <p:cNvPr id="9222" name="Rectangle 11">
            <a:extLst>
              <a:ext uri="{FF2B5EF4-FFF2-40B4-BE49-F238E27FC236}">
                <a16:creationId xmlns="" xmlns:a16="http://schemas.microsoft.com/office/drawing/2014/main" id="{030C75EB-8FEB-43E5-A599-751106DA399A}"/>
              </a:ext>
            </a:extLst>
          </p:cNvPr>
          <p:cNvSpPr>
            <a:spLocks/>
          </p:cNvSpPr>
          <p:nvPr/>
        </p:nvSpPr>
        <p:spPr bwMode="auto">
          <a:xfrm flipV="1">
            <a:off x="119336" y="1319893"/>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Shape 3862">
            <a:extLst>
              <a:ext uri="{FF2B5EF4-FFF2-40B4-BE49-F238E27FC236}">
                <a16:creationId xmlns="" xmlns:a16="http://schemas.microsoft.com/office/drawing/2014/main" id="{622A028F-3FB9-1A4C-BFF2-98FEDD906C31}"/>
              </a:ext>
            </a:extLst>
          </p:cNvPr>
          <p:cNvSpPr/>
          <p:nvPr/>
        </p:nvSpPr>
        <p:spPr>
          <a:xfrm>
            <a:off x="7142126" y="1666776"/>
            <a:ext cx="1656184" cy="1652240"/>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1"/>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2"/>
                </a:lnTo>
                <a:lnTo>
                  <a:pt x="10260" y="21403"/>
                </a:lnTo>
                <a:lnTo>
                  <a:pt x="10269" y="21399"/>
                </a:lnTo>
                <a:cubicBezTo>
                  <a:pt x="10393" y="21519"/>
                  <a:pt x="10579" y="21600"/>
                  <a:pt x="10800" y="21600"/>
                </a:cubicBezTo>
                <a:cubicBezTo>
                  <a:pt x="11021" y="21600"/>
                  <a:pt x="11207" y="21519"/>
                  <a:pt x="11331" y="21399"/>
                </a:cubicBezTo>
                <a:lnTo>
                  <a:pt x="11340" y="21403"/>
                </a:lnTo>
                <a:lnTo>
                  <a:pt x="12898" y="19892"/>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1"/>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chemeClr val="bg1"/>
          </a:solidFill>
          <a:ln w="12700">
            <a:miter lim="400000"/>
          </a:ln>
        </p:spPr>
        <p:txBody>
          <a:bodyPr lIns="0" tIns="0" rIns="0" bIns="0" anchor="ctr"/>
          <a:lstStyle/>
          <a:p>
            <a:endParaRPr/>
          </a:p>
        </p:txBody>
      </p:sp>
      <p:sp>
        <p:nvSpPr>
          <p:cNvPr id="15"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048328" y="2204864"/>
            <a:ext cx="1780937"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1"/>
                </a:solidFill>
                <a:latin typeface="Titillium Light" charset="0"/>
                <a:sym typeface="Titillium Light" charset="0"/>
              </a:rPr>
              <a:t>Bônus</a:t>
            </a:r>
            <a:endParaRPr lang="pt-BR" altLang="pt-BR" sz="4900" dirty="0">
              <a:solidFill>
                <a:schemeClr val="bg1"/>
              </a:solidFill>
              <a:latin typeface="Titillium Light" charset="0"/>
              <a:sym typeface="Titillium Light" charset="0"/>
            </a:endParaRPr>
          </a:p>
        </p:txBody>
      </p:sp>
      <p:sp>
        <p:nvSpPr>
          <p:cNvPr id="2" name="Retângulo 1"/>
          <p:cNvSpPr/>
          <p:nvPr/>
        </p:nvSpPr>
        <p:spPr>
          <a:xfrm>
            <a:off x="5951984" y="3627724"/>
            <a:ext cx="6096000" cy="830997"/>
          </a:xfrm>
          <a:prstGeom prst="rect">
            <a:avLst/>
          </a:prstGeom>
        </p:spPr>
        <p:txBody>
          <a:bodyPr>
            <a:spAutoFit/>
          </a:bodyPr>
          <a:lstStyle/>
          <a:p>
            <a:pPr algn="just"/>
            <a:r>
              <a:rPr lang="pt-BR" sz="2400" dirty="0" smtClean="0"/>
              <a:t>Assegura bonificação por trabalho extraordinário</a:t>
            </a:r>
            <a:endParaRPr lang="pt-BR" sz="2400" dirty="0"/>
          </a:p>
        </p:txBody>
      </p:sp>
      <p:pic>
        <p:nvPicPr>
          <p:cNvPr id="7170"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7215" y="6237312"/>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767316653"/>
      </p:ext>
    </p:extLst>
  </p:cSld>
  <p:clrMapOvr>
    <a:masterClrMapping/>
  </p:clrMapOvr>
  <p:transition spd="med"/>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695213" y="1509050"/>
            <a:ext cx="1780937"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Bônus</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302111"/>
            <a:ext cx="7554592" cy="4708981"/>
          </a:xfrm>
          <a:prstGeom prst="rect">
            <a:avLst/>
          </a:prstGeom>
        </p:spPr>
        <p:txBody>
          <a:bodyPr wrap="square">
            <a:spAutoFit/>
          </a:bodyPr>
          <a:lstStyle/>
          <a:p>
            <a:pPr marL="342900" indent="-342900" algn="just">
              <a:lnSpc>
                <a:spcPct val="150000"/>
              </a:lnSpc>
              <a:buFontTx/>
              <a:buChar char="-"/>
            </a:pPr>
            <a:r>
              <a:rPr lang="pt-BR" sz="2000" dirty="0"/>
              <a:t> Bônus de Desempenho Institucional por Análise de Benefícios com Indícios de Irregularidade do Monitoramento Operacional de Benefícios (BMOB</a:t>
            </a:r>
            <a:r>
              <a:rPr lang="pt-BR" sz="2000" dirty="0" smtClean="0"/>
              <a:t>)</a:t>
            </a: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a:t>Bônus de Desempenho Institucional por Perícia Médica em Benefícios por Incapacidade (BPMBI</a:t>
            </a:r>
            <a:r>
              <a:rPr lang="pt-BR" sz="2000" dirty="0" smtClean="0"/>
              <a:t>)</a:t>
            </a:r>
          </a:p>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a:t>A implementação e o pagamento do BMOB e do BPMBI ficam condicionados à expressa autorização em anexo próprio da lei orçamentária anual com a respectiva dotação prévia</a:t>
            </a:r>
            <a:endParaRPr lang="pt-BR" sz="2000" dirty="0">
              <a:latin typeface="Georgia" panose="02040502050405020303" pitchFamily="18" charset="0"/>
            </a:endParaRP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3247684"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Bonificação</a:t>
            </a:r>
            <a:endParaRPr lang="pt-BR" altLang="pt-BR" sz="4900" dirty="0">
              <a:solidFill>
                <a:schemeClr val="bg2"/>
              </a:solidFill>
              <a:latin typeface="Titillium Light" charset="0"/>
              <a:sym typeface="Titillium Light" charset="0"/>
            </a:endParaRPr>
          </a:p>
        </p:txBody>
      </p:sp>
      <p:sp>
        <p:nvSpPr>
          <p:cNvPr id="4" name="Retângulo 3"/>
          <p:cNvSpPr/>
          <p:nvPr/>
        </p:nvSpPr>
        <p:spPr>
          <a:xfrm>
            <a:off x="3048000" y="2690336"/>
            <a:ext cx="6096000" cy="369332"/>
          </a:xfrm>
          <a:prstGeom prst="rect">
            <a:avLst/>
          </a:prstGeom>
        </p:spPr>
        <p:txBody>
          <a:bodyPr>
            <a:spAutoFit/>
          </a:bodyPr>
          <a:lstStyle/>
          <a:p>
            <a:r>
              <a:rPr lang="pt-BR" dirty="0"/>
              <a:t> </a:t>
            </a:r>
          </a:p>
        </p:txBody>
      </p:sp>
      <p:pic>
        <p:nvPicPr>
          <p:cNvPr id="5122"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529883" y="6173047"/>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3670798"/>
      </p:ext>
    </p:extLst>
  </p:cSld>
  <p:clrMapOvr>
    <a:masterClrMapping/>
  </p:clrMapOvr>
  <p:transition spd="med"/>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8716586" y="436468"/>
            <a:ext cx="3247684"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Bonificação</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604947" y="1492321"/>
              <a:ext cx="184986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BMOB</a:t>
              </a:r>
            </a:p>
          </p:txBody>
        </p:sp>
      </p:grpSp>
      <p:sp>
        <p:nvSpPr>
          <p:cNvPr id="3" name="Retângulo 2"/>
          <p:cNvSpPr/>
          <p:nvPr/>
        </p:nvSpPr>
        <p:spPr>
          <a:xfrm>
            <a:off x="4439816" y="980728"/>
            <a:ext cx="7554592" cy="5576270"/>
          </a:xfrm>
          <a:prstGeom prst="rect">
            <a:avLst/>
          </a:prstGeom>
        </p:spPr>
        <p:txBody>
          <a:bodyPr wrap="square">
            <a:spAutoFit/>
          </a:bodyPr>
          <a:lstStyle/>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a:latin typeface="Georgia" panose="02040502050405020303" pitchFamily="18" charset="0"/>
              </a:rPr>
              <a:t>O BMOB será devido aos servidores públicos federais ativos que estejam em exercício no INSS e concluam a análise de processos do Programa Especial</a:t>
            </a:r>
            <a:r>
              <a:rPr lang="pt-BR" sz="2000" dirty="0" smtClean="0">
                <a:latin typeface="Georgia" panose="02040502050405020303" pitchFamily="18" charset="0"/>
              </a:rPr>
              <a:t>.</a:t>
            </a:r>
          </a:p>
          <a:p>
            <a:pPr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A análise de processos que ensejam o BMOB  deverá representar acréscimo real à capacidade operacional regular</a:t>
            </a:r>
          </a:p>
          <a:p>
            <a:pPr marL="800100" lvl="1" indent="-342900" algn="just">
              <a:lnSpc>
                <a:spcPct val="150000"/>
              </a:lnSpc>
              <a:buFontTx/>
              <a:buChar char="-"/>
            </a:pPr>
            <a:r>
              <a:rPr lang="pt-BR" sz="2000" dirty="0" smtClean="0">
                <a:latin typeface="Georgia" panose="02040502050405020303" pitchFamily="18" charset="0"/>
              </a:rPr>
              <a:t> </a:t>
            </a:r>
            <a:r>
              <a:rPr lang="pt-BR" sz="2000" dirty="0">
                <a:latin typeface="Georgia" panose="02040502050405020303" pitchFamily="18" charset="0"/>
              </a:rPr>
              <a:t>O BMOB somente será pago se as análises dos processos ocorrerem sem prejuízo das atividades regulares </a:t>
            </a:r>
            <a:endParaRPr lang="pt-BR" sz="2000" dirty="0" smtClean="0">
              <a:latin typeface="Georgia" panose="02040502050405020303" pitchFamily="18" charset="0"/>
            </a:endParaRPr>
          </a:p>
          <a:p>
            <a:pPr lvl="1"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dirty="0">
                <a:latin typeface="Georgia" panose="02040502050405020303" pitchFamily="18" charset="0"/>
              </a:rPr>
              <a:t>gerará efeitos financeiros até 31 de dezembro de 2020</a:t>
            </a:r>
          </a:p>
        </p:txBody>
      </p:sp>
    </p:spTree>
    <p:extLst>
      <p:ext uri="{BB962C8B-B14F-4D97-AF65-F5344CB8AC3E}">
        <p14:creationId xmlns:p14="http://schemas.microsoft.com/office/powerpoint/2010/main" val="2200187775"/>
      </p:ext>
    </p:extLst>
  </p:cSld>
  <p:clrMapOvr>
    <a:masterClrMapping/>
  </p:clrMapOvr>
  <p:transition spd="med"/>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660749" y="1509050"/>
            <a:ext cx="1849865"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BMOB</a:t>
            </a:r>
            <a:endParaRPr lang="pt-BR" altLang="pt-BR" sz="4900" dirty="0">
              <a:solidFill>
                <a:schemeClr val="bg1"/>
              </a:solidFill>
              <a:latin typeface="Titillium Light" charset="0"/>
              <a:sym typeface="Titillium Light" charset="0"/>
            </a:endParaRPr>
          </a:p>
        </p:txBody>
      </p:sp>
      <p:sp>
        <p:nvSpPr>
          <p:cNvPr id="3" name="Retângulo 2"/>
          <p:cNvSpPr/>
          <p:nvPr/>
        </p:nvSpPr>
        <p:spPr>
          <a:xfrm>
            <a:off x="284788" y="1302111"/>
            <a:ext cx="7554592" cy="6093976"/>
          </a:xfrm>
          <a:prstGeom prst="rect">
            <a:avLst/>
          </a:prstGeom>
        </p:spPr>
        <p:txBody>
          <a:bodyPr wrap="square">
            <a:spAutoFit/>
          </a:bodyPr>
          <a:lstStyle/>
          <a:p>
            <a:pPr marL="342900" indent="-342900" algn="just">
              <a:lnSpc>
                <a:spcPct val="150000"/>
              </a:lnSpc>
              <a:buFontTx/>
              <a:buChar char="-"/>
            </a:pPr>
            <a:r>
              <a:rPr lang="pt-BR" sz="2000" dirty="0" smtClean="0"/>
              <a:t>Potencial </a:t>
            </a:r>
            <a:r>
              <a:rPr lang="pt-BR" sz="2000" dirty="0"/>
              <a:t>acúmulo indevido de benefícios indicado pelo </a:t>
            </a:r>
            <a:r>
              <a:rPr lang="pt-BR" sz="2000" dirty="0" smtClean="0"/>
              <a:t>TCU  </a:t>
            </a:r>
            <a:r>
              <a:rPr lang="pt-BR" sz="2000" dirty="0"/>
              <a:t>ou pela </a:t>
            </a:r>
            <a:r>
              <a:rPr lang="pt-BR" sz="2000" dirty="0" smtClean="0"/>
              <a:t>CGU</a:t>
            </a:r>
          </a:p>
          <a:p>
            <a:pPr marL="342900" indent="-342900" algn="just">
              <a:lnSpc>
                <a:spcPct val="150000"/>
              </a:lnSpc>
              <a:buFontTx/>
              <a:buChar char="-"/>
            </a:pPr>
            <a:r>
              <a:rPr lang="pt-BR" sz="2000" dirty="0" smtClean="0"/>
              <a:t>Potencial </a:t>
            </a:r>
            <a:r>
              <a:rPr lang="pt-BR" sz="2000" dirty="0"/>
              <a:t>pagamento indevido de benefícios previdenciários indicado pelo </a:t>
            </a:r>
            <a:r>
              <a:rPr lang="pt-BR" sz="2000" dirty="0" smtClean="0"/>
              <a:t>TCU e </a:t>
            </a:r>
            <a:r>
              <a:rPr lang="pt-BR" sz="2000" dirty="0"/>
              <a:t>pela </a:t>
            </a:r>
            <a:r>
              <a:rPr lang="pt-BR" sz="2000" dirty="0" smtClean="0"/>
              <a:t>CGU</a:t>
            </a:r>
          </a:p>
          <a:p>
            <a:pPr algn="just">
              <a:lnSpc>
                <a:spcPct val="150000"/>
              </a:lnSpc>
            </a:pPr>
            <a:endParaRPr lang="pt-BR" sz="2000" dirty="0" smtClean="0"/>
          </a:p>
          <a:p>
            <a:pPr marL="342900" indent="-342900" algn="just">
              <a:lnSpc>
                <a:spcPct val="150000"/>
              </a:lnSpc>
              <a:buFontTx/>
              <a:buChar char="-"/>
            </a:pPr>
            <a:r>
              <a:rPr lang="pt-BR" sz="2000" dirty="0" smtClean="0"/>
              <a:t>Processos </a:t>
            </a:r>
            <a:r>
              <a:rPr lang="pt-BR" sz="2000" dirty="0"/>
              <a:t>identificados na Força-Tarefa </a:t>
            </a:r>
            <a:r>
              <a:rPr lang="pt-BR" sz="2000" dirty="0" smtClean="0"/>
              <a:t>Previdenciária</a:t>
            </a:r>
          </a:p>
          <a:p>
            <a:pPr algn="just">
              <a:lnSpc>
                <a:spcPct val="150000"/>
              </a:lnSpc>
            </a:pPr>
            <a:endParaRPr lang="pt-BR" sz="2000" dirty="0" smtClean="0"/>
          </a:p>
          <a:p>
            <a:pPr marL="342900" indent="-342900" algn="just">
              <a:lnSpc>
                <a:spcPct val="150000"/>
              </a:lnSpc>
              <a:buFontTx/>
              <a:buChar char="-"/>
            </a:pPr>
            <a:r>
              <a:rPr lang="pt-BR" sz="2000" dirty="0" smtClean="0"/>
              <a:t>Benefícios </a:t>
            </a:r>
            <a:r>
              <a:rPr lang="pt-BR" sz="2000" dirty="0"/>
              <a:t>pagos em valores superiores ao </a:t>
            </a:r>
            <a:r>
              <a:rPr lang="pt-BR" sz="2000" dirty="0" smtClean="0"/>
              <a:t>teto previdenciário</a:t>
            </a:r>
          </a:p>
          <a:p>
            <a:pPr algn="just">
              <a:lnSpc>
                <a:spcPct val="150000"/>
              </a:lnSpc>
            </a:pPr>
            <a:endParaRPr lang="pt-BR" sz="2000" dirty="0" smtClean="0"/>
          </a:p>
          <a:p>
            <a:pPr marL="342900" indent="-342900" algn="just">
              <a:lnSpc>
                <a:spcPct val="150000"/>
              </a:lnSpc>
              <a:buFontTx/>
              <a:buChar char="-"/>
            </a:pPr>
            <a:r>
              <a:rPr lang="pt-BR" sz="2000" dirty="0" smtClean="0"/>
              <a:t>Processos com suspeita </a:t>
            </a:r>
            <a:r>
              <a:rPr lang="pt-BR" sz="2000" dirty="0"/>
              <a:t>de </a:t>
            </a:r>
            <a:r>
              <a:rPr lang="pt-BR" sz="2000" dirty="0" smtClean="0"/>
              <a:t>óbito</a:t>
            </a:r>
          </a:p>
          <a:p>
            <a:pPr algn="just">
              <a:lnSpc>
                <a:spcPct val="150000"/>
              </a:lnSpc>
            </a:pPr>
            <a:endParaRPr lang="pt-BR" sz="2000" dirty="0" smtClean="0"/>
          </a:p>
          <a:p>
            <a:pPr marL="342900" indent="-342900" algn="just">
              <a:lnSpc>
                <a:spcPct val="150000"/>
              </a:lnSpc>
              <a:buFontTx/>
              <a:buChar char="-"/>
            </a:pPr>
            <a:r>
              <a:rPr lang="pt-BR" sz="2000" dirty="0" smtClean="0"/>
              <a:t>BPC/LOAS com indícios de irregularidade</a:t>
            </a:r>
          </a:p>
          <a:p>
            <a:pPr marL="342900" indent="-342900" algn="just">
              <a:lnSpc>
                <a:spcPct val="150000"/>
              </a:lnSpc>
              <a:buFontTx/>
              <a:buChar char="-"/>
            </a:pPr>
            <a:endParaRPr lang="pt-BR" sz="2000" dirty="0">
              <a:latin typeface="Georgia" panose="02040502050405020303" pitchFamily="18" charset="0"/>
            </a:endParaRP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4958089"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Processos BMOB</a:t>
            </a:r>
            <a:endParaRPr lang="pt-BR" altLang="pt-BR" sz="4900" dirty="0">
              <a:solidFill>
                <a:schemeClr val="bg2"/>
              </a:solidFill>
              <a:latin typeface="Titillium Light" charset="0"/>
              <a:sym typeface="Titillium Light" charset="0"/>
            </a:endParaRPr>
          </a:p>
        </p:txBody>
      </p:sp>
      <p:sp>
        <p:nvSpPr>
          <p:cNvPr id="4" name="Retângulo 3"/>
          <p:cNvSpPr/>
          <p:nvPr/>
        </p:nvSpPr>
        <p:spPr>
          <a:xfrm>
            <a:off x="3048000" y="2690336"/>
            <a:ext cx="6096000" cy="369332"/>
          </a:xfrm>
          <a:prstGeom prst="rect">
            <a:avLst/>
          </a:prstGeom>
        </p:spPr>
        <p:txBody>
          <a:bodyPr>
            <a:spAutoFit/>
          </a:bodyPr>
          <a:lstStyle/>
          <a:p>
            <a:r>
              <a:rPr lang="pt-BR" dirty="0"/>
              <a:t> </a:t>
            </a:r>
          </a:p>
        </p:txBody>
      </p:sp>
      <p:pic>
        <p:nvPicPr>
          <p:cNvPr id="4098"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585681" y="6187186"/>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3112630492"/>
      </p:ext>
    </p:extLst>
  </p:cSld>
  <p:clrMapOvr>
    <a:masterClrMapping/>
  </p:clrMapOvr>
  <p:transition spd="med"/>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8716586" y="436468"/>
            <a:ext cx="3247684"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Bonificação</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552848" y="1492321"/>
              <a:ext cx="1954061"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BPMBI</a:t>
              </a:r>
            </a:p>
          </p:txBody>
        </p:sp>
      </p:grpSp>
      <p:sp>
        <p:nvSpPr>
          <p:cNvPr id="3" name="Retângulo 2"/>
          <p:cNvSpPr/>
          <p:nvPr/>
        </p:nvSpPr>
        <p:spPr>
          <a:xfrm>
            <a:off x="4439816" y="980728"/>
            <a:ext cx="7554592" cy="5632311"/>
          </a:xfrm>
          <a:prstGeom prst="rect">
            <a:avLst/>
          </a:prstGeom>
        </p:spPr>
        <p:txBody>
          <a:bodyPr wrap="square">
            <a:spAutoFit/>
          </a:bodyPr>
          <a:lstStyle/>
          <a:p>
            <a:pPr marL="342900" indent="-342900" algn="just">
              <a:lnSpc>
                <a:spcPct val="150000"/>
              </a:lnSpc>
              <a:buFontTx/>
              <a:buChar char="-"/>
            </a:pPr>
            <a:endParaRPr lang="pt-BR" sz="2000" dirty="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Será </a:t>
            </a:r>
            <a:r>
              <a:rPr lang="pt-BR" sz="2000" dirty="0">
                <a:latin typeface="Georgia" panose="02040502050405020303" pitchFamily="18" charset="0"/>
              </a:rPr>
              <a:t>devido aos ocupantes do cargo de Perito Médico </a:t>
            </a:r>
            <a:r>
              <a:rPr lang="pt-BR" sz="2000" dirty="0" smtClean="0">
                <a:latin typeface="Georgia" panose="02040502050405020303" pitchFamily="18" charset="0"/>
              </a:rPr>
              <a:t>Federal, Perito médico da Previdência Social e Supervisor Médico-Pericial,  para </a:t>
            </a:r>
            <a:r>
              <a:rPr lang="pt-BR" sz="2000" dirty="0">
                <a:latin typeface="Georgia" panose="02040502050405020303" pitchFamily="18" charset="0"/>
              </a:rPr>
              <a:t>cada perícia médica extraordinária realizada no âmbito do Programa de </a:t>
            </a:r>
            <a:r>
              <a:rPr lang="pt-BR" sz="2000" dirty="0" smtClean="0">
                <a:latin typeface="Georgia" panose="02040502050405020303" pitchFamily="18" charset="0"/>
              </a:rPr>
              <a:t>Revisão</a:t>
            </a:r>
          </a:p>
          <a:p>
            <a:pPr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Perícia </a:t>
            </a:r>
            <a:r>
              <a:rPr lang="pt-BR" sz="2000" dirty="0">
                <a:latin typeface="Georgia" panose="02040502050405020303" pitchFamily="18" charset="0"/>
              </a:rPr>
              <a:t>médica extraordinária será aquela realizada além da jornada de trabalho ordinária e que representa acréscimo real à capacidade operacional regular de realização de perícias médicas</a:t>
            </a:r>
            <a:r>
              <a:rPr lang="pt-BR" sz="2000" dirty="0" smtClean="0">
                <a:latin typeface="Georgia" panose="02040502050405020303" pitchFamily="18" charset="0"/>
              </a:rPr>
              <a:t> </a:t>
            </a:r>
          </a:p>
          <a:p>
            <a:pPr lvl="1"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Gerará </a:t>
            </a:r>
            <a:r>
              <a:rPr lang="pt-BR" sz="2000" dirty="0">
                <a:latin typeface="Georgia" panose="02040502050405020303" pitchFamily="18" charset="0"/>
              </a:rPr>
              <a:t>efeitos financeiros até 31 de dezembro de 2020</a:t>
            </a:r>
          </a:p>
        </p:txBody>
      </p:sp>
      <p:pic>
        <p:nvPicPr>
          <p:cNvPr id="3074"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8816" y="6262393"/>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256352854"/>
      </p:ext>
    </p:extLst>
  </p:cSld>
  <p:clrMapOvr>
    <a:masterClrMapping/>
  </p:clrMapOvr>
  <p:transition spd="med"/>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608652" y="1509050"/>
            <a:ext cx="1954061"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BPMBI</a:t>
            </a:r>
            <a:endParaRPr lang="pt-BR" altLang="pt-BR" sz="4900" dirty="0">
              <a:solidFill>
                <a:schemeClr val="bg1"/>
              </a:solidFill>
              <a:latin typeface="Titillium Light" charset="0"/>
              <a:sym typeface="Titillium Light" charset="0"/>
            </a:endParaRPr>
          </a:p>
        </p:txBody>
      </p:sp>
      <p:sp>
        <p:nvSpPr>
          <p:cNvPr id="3" name="Retângulo 2"/>
          <p:cNvSpPr/>
          <p:nvPr/>
        </p:nvSpPr>
        <p:spPr>
          <a:xfrm>
            <a:off x="13370" y="1289410"/>
            <a:ext cx="7954838" cy="5170646"/>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 </a:t>
            </a:r>
            <a:r>
              <a:rPr lang="pt-BR" sz="2000" dirty="0" smtClean="0">
                <a:latin typeface="Georgia" panose="02040502050405020303" pitchFamily="18" charset="0"/>
              </a:rPr>
              <a:t>Benefícios </a:t>
            </a:r>
            <a:r>
              <a:rPr lang="pt-BR" sz="2000" dirty="0">
                <a:latin typeface="Georgia" panose="02040502050405020303" pitchFamily="18" charset="0"/>
              </a:rPr>
              <a:t>por incapacidade mantidos sem perícia pelo INSS por período superior a 6 (seis) meses e que não possuam data de cessação estipulada ou indicação de reabilitação profissional</a:t>
            </a:r>
            <a:r>
              <a:rPr lang="pt-BR" sz="2000" dirty="0" smtClean="0">
                <a:latin typeface="Georgia" panose="02040502050405020303" pitchFamily="18" charset="0"/>
              </a:rPr>
              <a:t>;</a:t>
            </a:r>
          </a:p>
          <a:p>
            <a:pPr marL="342900" indent="-342900" algn="just">
              <a:lnSpc>
                <a:spcPct val="150000"/>
              </a:lnSpc>
              <a:buFontTx/>
              <a:buChar char="-"/>
            </a:pPr>
            <a:endParaRPr lang="pt-BR" sz="2000" dirty="0" smtClean="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BPC  </a:t>
            </a:r>
            <a:r>
              <a:rPr lang="pt-BR" sz="2000" dirty="0">
                <a:latin typeface="Georgia" panose="02040502050405020303" pitchFamily="18" charset="0"/>
              </a:rPr>
              <a:t>sem revisão por período superior a 2 (dois) anos; </a:t>
            </a:r>
            <a:endParaRPr lang="pt-BR" sz="2000" dirty="0" smtClean="0">
              <a:latin typeface="Georgia" panose="02040502050405020303" pitchFamily="18" charset="0"/>
            </a:endParaRPr>
          </a:p>
          <a:p>
            <a:pPr marL="342900" indent="-342900" algn="just">
              <a:lnSpc>
                <a:spcPct val="150000"/>
              </a:lnSpc>
              <a:buFontTx/>
              <a:buChar char="-"/>
            </a:pPr>
            <a:endParaRPr lang="pt-BR" sz="2000" dirty="0" smtClean="0">
              <a:latin typeface="Georgia" panose="02040502050405020303" pitchFamily="18" charset="0"/>
            </a:endParaRPr>
          </a:p>
          <a:p>
            <a:pPr marL="342900" indent="-342900" algn="just">
              <a:lnSpc>
                <a:spcPct val="150000"/>
              </a:lnSpc>
              <a:buFontTx/>
              <a:buChar char="-"/>
            </a:pPr>
            <a:r>
              <a:rPr lang="pt-BR" sz="2000" dirty="0" smtClean="0">
                <a:latin typeface="Georgia" panose="02040502050405020303" pitchFamily="18" charset="0"/>
              </a:rPr>
              <a:t>Outros </a:t>
            </a:r>
            <a:r>
              <a:rPr lang="pt-BR" sz="2000" dirty="0">
                <a:latin typeface="Georgia" panose="02040502050405020303" pitchFamily="18" charset="0"/>
              </a:rPr>
              <a:t>benefícios de natureza previdenciária, assistencial, trabalhista ou tributária</a:t>
            </a:r>
            <a:r>
              <a:rPr lang="pt-BR" sz="2000" dirty="0" smtClean="0">
                <a:latin typeface="Georgia" panose="02040502050405020303" pitchFamily="18" charset="0"/>
              </a:rPr>
              <a:t>.</a:t>
            </a:r>
          </a:p>
          <a:p>
            <a:pPr marL="342900" indent="-342900" algn="just">
              <a:lnSpc>
                <a:spcPct val="150000"/>
              </a:lnSpc>
              <a:buFontTx/>
              <a:buChar char="-"/>
            </a:pPr>
            <a:endParaRPr lang="pt-BR" sz="2000" dirty="0" smtClean="0">
              <a:latin typeface="Georgia" panose="02040502050405020303" pitchFamily="18" charset="0"/>
            </a:endParaRPr>
          </a:p>
          <a:p>
            <a:pPr marL="342900" indent="-342900" algn="just">
              <a:lnSpc>
                <a:spcPct val="150000"/>
              </a:lnSpc>
              <a:buFontTx/>
              <a:buChar char="-"/>
            </a:pPr>
            <a:r>
              <a:rPr lang="pt-BR" sz="2000" dirty="0">
                <a:latin typeface="Georgia" panose="02040502050405020303" pitchFamily="18" charset="0"/>
              </a:rPr>
              <a:t>A</a:t>
            </a:r>
            <a:r>
              <a:rPr lang="pt-BR" sz="2000" dirty="0" smtClean="0">
                <a:latin typeface="Georgia" panose="02040502050405020303" pitchFamily="18" charset="0"/>
              </a:rPr>
              <a:t>companhamento </a:t>
            </a:r>
            <a:r>
              <a:rPr lang="pt-BR" sz="2000" dirty="0">
                <a:latin typeface="Georgia" panose="02040502050405020303" pitchFamily="18" charset="0"/>
              </a:rPr>
              <a:t>por médico perito de processos judiciais de benefícios por </a:t>
            </a:r>
            <a:r>
              <a:rPr lang="pt-BR" sz="2000" dirty="0" smtClean="0">
                <a:latin typeface="Georgia" panose="02040502050405020303" pitchFamily="18" charset="0"/>
              </a:rPr>
              <a:t>incapacidade</a:t>
            </a:r>
          </a:p>
        </p:txBody>
      </p:sp>
      <p:sp>
        <p:nvSpPr>
          <p:cNvPr id="11"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44913" y="288979"/>
            <a:ext cx="5062283"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Processos BPMBI</a:t>
            </a:r>
            <a:endParaRPr lang="pt-BR" altLang="pt-BR" sz="4900" dirty="0">
              <a:solidFill>
                <a:schemeClr val="bg2"/>
              </a:solidFill>
              <a:latin typeface="Titillium Light" charset="0"/>
              <a:sym typeface="Titillium Light" charset="0"/>
            </a:endParaRPr>
          </a:p>
        </p:txBody>
      </p:sp>
      <p:sp>
        <p:nvSpPr>
          <p:cNvPr id="4" name="Retângulo 3"/>
          <p:cNvSpPr/>
          <p:nvPr/>
        </p:nvSpPr>
        <p:spPr>
          <a:xfrm>
            <a:off x="3048000" y="2690336"/>
            <a:ext cx="6096000" cy="369332"/>
          </a:xfrm>
          <a:prstGeom prst="rect">
            <a:avLst/>
          </a:prstGeom>
        </p:spPr>
        <p:txBody>
          <a:bodyPr>
            <a:spAutoFit/>
          </a:bodyPr>
          <a:lstStyle/>
          <a:p>
            <a:r>
              <a:rPr lang="pt-BR" dirty="0"/>
              <a:t> </a:t>
            </a:r>
          </a:p>
        </p:txBody>
      </p:sp>
      <p:pic>
        <p:nvPicPr>
          <p:cNvPr id="2050"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585682" y="6206273"/>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954463427"/>
      </p:ext>
    </p:extLst>
  </p:cSld>
  <p:clrMapOvr>
    <a:masterClrMapping/>
  </p:clrMapOvr>
  <p:transition spd="med"/>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2" descr="Rectangle 3">
            <a:extLst>
              <a:ext uri="{FF2B5EF4-FFF2-40B4-BE49-F238E27FC236}">
                <a16:creationId xmlns="" xmlns:a16="http://schemas.microsoft.com/office/drawing/2014/main" id="{18D42D96-6D4E-4E0C-AA25-362305FF7F8C}"/>
              </a:ext>
            </a:extLst>
          </p:cNvPr>
          <p:cNvSpPr>
            <a:spLocks/>
          </p:cNvSpPr>
          <p:nvPr/>
        </p:nvSpPr>
        <p:spPr bwMode="auto">
          <a:xfrm>
            <a:off x="1587" y="0"/>
            <a:ext cx="12190413" cy="6858000"/>
          </a:xfrm>
          <a:prstGeom prst="rect">
            <a:avLst/>
          </a:pr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nchor="ct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endParaRPr lang="pt-BR" altLang="pt-BR" sz="2000" dirty="0" smtClean="0">
              <a:solidFill>
                <a:srgbClr val="FFFFFF"/>
              </a:solidFill>
              <a:latin typeface="Georgia" panose="02040502050405020303" pitchFamily="18" charset="0"/>
            </a:endParaRPr>
          </a:p>
          <a:p>
            <a:pPr algn="ctr" eaLnBrk="1"/>
            <a:endParaRPr lang="pt-BR" altLang="pt-BR" sz="2000" dirty="0">
              <a:solidFill>
                <a:srgbClr val="FFFFFF"/>
              </a:solidFill>
              <a:latin typeface="Georgia" panose="02040502050405020303" pitchFamily="18" charset="0"/>
            </a:endParaRPr>
          </a:p>
          <a:p>
            <a:pPr algn="ctr" eaLnBrk="1"/>
            <a:endParaRPr lang="pt-BR" altLang="pt-BR" sz="2000" dirty="0" smtClean="0">
              <a:solidFill>
                <a:srgbClr val="FFFFFF"/>
              </a:solidFill>
              <a:latin typeface="Georgia" panose="02040502050405020303" pitchFamily="18" charset="0"/>
            </a:endParaRPr>
          </a:p>
          <a:p>
            <a:pPr algn="ctr" eaLnBrk="1"/>
            <a:endParaRPr lang="pt-BR" altLang="pt-BR" sz="2000" dirty="0">
              <a:solidFill>
                <a:srgbClr val="FFFFFF"/>
              </a:solidFill>
              <a:latin typeface="Georgia" panose="02040502050405020303" pitchFamily="18" charset="0"/>
            </a:endParaRPr>
          </a:p>
          <a:p>
            <a:pPr algn="ctr" eaLnBrk="1"/>
            <a:endParaRPr lang="pt-BR" altLang="pt-BR" sz="2000" dirty="0" smtClean="0">
              <a:solidFill>
                <a:srgbClr val="FFFFFF"/>
              </a:solidFill>
              <a:latin typeface="Georgia" panose="02040502050405020303" pitchFamily="18" charset="0"/>
            </a:endParaRPr>
          </a:p>
          <a:p>
            <a:pPr algn="ctr" eaLnBrk="1"/>
            <a:endParaRPr lang="pt-BR" altLang="pt-BR" sz="2000" dirty="0">
              <a:solidFill>
                <a:srgbClr val="FFFFFF"/>
              </a:solidFill>
              <a:latin typeface="Georgia" panose="02040502050405020303" pitchFamily="18" charset="0"/>
            </a:endParaRPr>
          </a:p>
          <a:p>
            <a:pPr algn="ctr" eaLnBrk="1"/>
            <a:endParaRPr lang="pt-BR" altLang="pt-BR" sz="2000" dirty="0" smtClean="0">
              <a:solidFill>
                <a:srgbClr val="FFFFFF"/>
              </a:solidFill>
              <a:latin typeface="Georgia" panose="02040502050405020303" pitchFamily="18" charset="0"/>
            </a:endParaRPr>
          </a:p>
          <a:p>
            <a:pPr algn="ctr" eaLnBrk="1"/>
            <a:r>
              <a:rPr lang="pt-BR" altLang="pt-BR" sz="2000" dirty="0" smtClean="0">
                <a:solidFill>
                  <a:srgbClr val="FFFFFF"/>
                </a:solidFill>
                <a:latin typeface="Georgia" panose="02040502050405020303" pitchFamily="18" charset="0"/>
              </a:rPr>
              <a:t>Alessandro Roosevelt Silva Ribeiro</a:t>
            </a:r>
            <a:endParaRPr lang="pt-BR" altLang="pt-BR" sz="2000" dirty="0">
              <a:solidFill>
                <a:srgbClr val="FFFFFF"/>
              </a:solidFill>
              <a:latin typeface="Georgia" panose="02040502050405020303" pitchFamily="18" charset="0"/>
            </a:endParaRPr>
          </a:p>
        </p:txBody>
      </p:sp>
      <p:sp>
        <p:nvSpPr>
          <p:cNvPr id="7172" name="Text Box 3" descr="TextBox 19">
            <a:extLst>
              <a:ext uri="{FF2B5EF4-FFF2-40B4-BE49-F238E27FC236}">
                <a16:creationId xmlns="" xmlns:a16="http://schemas.microsoft.com/office/drawing/2014/main" id="{CFFBC327-2A74-438F-8057-E20F5832F3F2}"/>
              </a:ext>
            </a:extLst>
          </p:cNvPr>
          <p:cNvSpPr txBox="1">
            <a:spLocks/>
          </p:cNvSpPr>
          <p:nvPr/>
        </p:nvSpPr>
        <p:spPr bwMode="auto">
          <a:xfrm>
            <a:off x="1457695" y="2032476"/>
            <a:ext cx="8935138" cy="1723549"/>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defTabSz="1827213">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defTabSz="18272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defTabSz="18272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defTabSz="18272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defTabSz="18272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5600" b="1" dirty="0" smtClean="0">
                <a:solidFill>
                  <a:srgbClr val="FFFFFF"/>
                </a:solidFill>
                <a:latin typeface="Helvetica" panose="020B0604020202020204" pitchFamily="34" charset="0"/>
                <a:sym typeface="Helvetica" panose="020B0604020202020204" pitchFamily="34" charset="0"/>
              </a:rPr>
              <a:t>Secretaria de Previdência </a:t>
            </a:r>
          </a:p>
          <a:p>
            <a:pPr algn="ctr" eaLnBrk="1"/>
            <a:r>
              <a:rPr lang="pt-BR" altLang="pt-BR" sz="5600" b="1" dirty="0" smtClean="0">
                <a:solidFill>
                  <a:srgbClr val="FFFFFF"/>
                </a:solidFill>
                <a:latin typeface="Helvetica" panose="020B0604020202020204" pitchFamily="34" charset="0"/>
                <a:sym typeface="Helvetica" panose="020B0604020202020204" pitchFamily="34" charset="0"/>
              </a:rPr>
              <a:t>SPREV</a:t>
            </a:r>
            <a:endParaRPr lang="pt-BR" altLang="pt-BR" sz="5600" b="1" dirty="0">
              <a:solidFill>
                <a:srgbClr val="FFFFFF"/>
              </a:solidFill>
              <a:latin typeface="Helvetica" panose="020B0604020202020204" pitchFamily="34" charset="0"/>
              <a:sym typeface="Helvetica" panose="020B0604020202020204" pitchFamily="34" charset="0"/>
            </a:endParaRPr>
          </a:p>
        </p:txBody>
      </p:sp>
      <p:sp>
        <p:nvSpPr>
          <p:cNvPr id="7173" name="Text Box 4" descr="TextBox 20">
            <a:extLst>
              <a:ext uri="{FF2B5EF4-FFF2-40B4-BE49-F238E27FC236}">
                <a16:creationId xmlns="" xmlns:a16="http://schemas.microsoft.com/office/drawing/2014/main" id="{CD54AA5B-BA2D-4018-B1EC-CCC28E099DDF}"/>
              </a:ext>
            </a:extLst>
          </p:cNvPr>
          <p:cNvSpPr txBox="1">
            <a:spLocks/>
          </p:cNvSpPr>
          <p:nvPr/>
        </p:nvSpPr>
        <p:spPr bwMode="auto">
          <a:xfrm>
            <a:off x="4057650" y="4206875"/>
            <a:ext cx="3303588" cy="248401"/>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lnSpc>
                <a:spcPct val="150000"/>
              </a:lnSpc>
            </a:pPr>
            <a:r>
              <a:rPr lang="pt-BR" altLang="pt-BR" sz="1200" dirty="0">
                <a:solidFill>
                  <a:srgbClr val="FFFFFF"/>
                </a:solidFill>
                <a:latin typeface="Titillium" charset="0"/>
                <a:sym typeface="Titillium" charset="0"/>
              </a:rPr>
              <a:t>.</a:t>
            </a:r>
          </a:p>
        </p:txBody>
      </p:sp>
      <p:sp>
        <p:nvSpPr>
          <p:cNvPr id="7176" name="Line 7" descr="Straight Connector 27">
            <a:extLst>
              <a:ext uri="{FF2B5EF4-FFF2-40B4-BE49-F238E27FC236}">
                <a16:creationId xmlns="" xmlns:a16="http://schemas.microsoft.com/office/drawing/2014/main" id="{5BCCE9CC-FC3E-4A99-9121-0F90B8EA97BE}"/>
              </a:ext>
            </a:extLst>
          </p:cNvPr>
          <p:cNvSpPr>
            <a:spLocks noChangeShapeType="1"/>
          </p:cNvSpPr>
          <p:nvPr/>
        </p:nvSpPr>
        <p:spPr bwMode="auto">
          <a:xfrm flipV="1">
            <a:off x="1074035" y="4178300"/>
            <a:ext cx="9345860" cy="28575"/>
          </a:xfrm>
          <a:prstGeom prst="line">
            <a:avLst/>
          </a:prstGeom>
          <a:noFill/>
          <a:ln w="25400">
            <a:solidFill>
              <a:srgbClr val="FFFFF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pic>
        <p:nvPicPr>
          <p:cNvPr id="1026"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704512" y="6356648"/>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033948312"/>
      </p:ext>
    </p:extLst>
  </p:cSld>
  <p:clrMapOvr>
    <a:masterClrMapping/>
  </p:clrMapOvr>
  <p:transition spd="med"/>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AutoShape 1">
            <a:extLst>
              <a:ext uri="{FF2B5EF4-FFF2-40B4-BE49-F238E27FC236}">
                <a16:creationId xmlns="" xmlns:a16="http://schemas.microsoft.com/office/drawing/2014/main" id="{05516C0C-67E5-421B-81E6-D39C94B925BA}"/>
              </a:ext>
            </a:extLst>
          </p:cNvPr>
          <p:cNvSpPr>
            <a:spLocks/>
          </p:cNvSpPr>
          <p:nvPr/>
        </p:nvSpPr>
        <p:spPr bwMode="auto">
          <a:xfrm>
            <a:off x="3538537" y="0"/>
            <a:ext cx="8653463" cy="6858000"/>
          </a:xfrm>
          <a:custGeom>
            <a:avLst/>
            <a:gdLst>
              <a:gd name="T0" fmla="*/ 2147483646 w 21489"/>
              <a:gd name="T1" fmla="*/ 2147483646 h 21600"/>
              <a:gd name="T2" fmla="*/ 2147483646 w 21489"/>
              <a:gd name="T3" fmla="*/ 2147483646 h 21600"/>
              <a:gd name="T4" fmla="*/ 2147483646 w 21489"/>
              <a:gd name="T5" fmla="*/ 2147483646 h 21600"/>
              <a:gd name="T6" fmla="*/ 2147483646 w 21489"/>
              <a:gd name="T7" fmla="*/ 214748364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489" h="21600">
                <a:moveTo>
                  <a:pt x="19581" y="0"/>
                </a:moveTo>
                <a:lnTo>
                  <a:pt x="7510" y="0"/>
                </a:lnTo>
                <a:cubicBezTo>
                  <a:pt x="6563" y="885"/>
                  <a:pt x="5671" y="1860"/>
                  <a:pt x="4844" y="2916"/>
                </a:cubicBezTo>
                <a:cubicBezTo>
                  <a:pt x="3538" y="4584"/>
                  <a:pt x="2400" y="6444"/>
                  <a:pt x="1454" y="8455"/>
                </a:cubicBezTo>
                <a:cubicBezTo>
                  <a:pt x="576" y="9800"/>
                  <a:pt x="58" y="11483"/>
                  <a:pt x="5" y="13274"/>
                </a:cubicBezTo>
                <a:cubicBezTo>
                  <a:pt x="-111" y="17178"/>
                  <a:pt x="1987" y="20661"/>
                  <a:pt x="5030" y="21600"/>
                </a:cubicBezTo>
                <a:lnTo>
                  <a:pt x="21489" y="21600"/>
                </a:lnTo>
                <a:lnTo>
                  <a:pt x="21489" y="5236"/>
                </a:lnTo>
                <a:lnTo>
                  <a:pt x="19581" y="0"/>
                </a:lnTo>
                <a:close/>
              </a:path>
            </a:pathLst>
          </a:cu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9219"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19336" y="576167"/>
            <a:ext cx="4913076"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Técnica</a:t>
            </a:r>
            <a:endParaRPr lang="pt-BR" altLang="pt-BR" sz="4900" dirty="0">
              <a:solidFill>
                <a:schemeClr val="bg2"/>
              </a:solidFill>
              <a:latin typeface="Titillium Light" charset="0"/>
              <a:sym typeface="Titillium Light" charset="0"/>
            </a:endParaRPr>
          </a:p>
        </p:txBody>
      </p:sp>
      <p:sp>
        <p:nvSpPr>
          <p:cNvPr id="9222" name="Rectangle 11">
            <a:extLst>
              <a:ext uri="{FF2B5EF4-FFF2-40B4-BE49-F238E27FC236}">
                <a16:creationId xmlns="" xmlns:a16="http://schemas.microsoft.com/office/drawing/2014/main" id="{030C75EB-8FEB-43E5-A599-751106DA399A}"/>
              </a:ext>
            </a:extLst>
          </p:cNvPr>
          <p:cNvSpPr>
            <a:spLocks/>
          </p:cNvSpPr>
          <p:nvPr/>
        </p:nvSpPr>
        <p:spPr bwMode="auto">
          <a:xfrm flipV="1">
            <a:off x="119336" y="1319893"/>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Shape 3862">
            <a:extLst>
              <a:ext uri="{FF2B5EF4-FFF2-40B4-BE49-F238E27FC236}">
                <a16:creationId xmlns="" xmlns:a16="http://schemas.microsoft.com/office/drawing/2014/main" id="{622A028F-3FB9-1A4C-BFF2-98FEDD906C31}"/>
              </a:ext>
            </a:extLst>
          </p:cNvPr>
          <p:cNvSpPr/>
          <p:nvPr/>
        </p:nvSpPr>
        <p:spPr>
          <a:xfrm>
            <a:off x="5588490" y="1366778"/>
            <a:ext cx="1656184" cy="1652240"/>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1"/>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2"/>
                </a:lnTo>
                <a:lnTo>
                  <a:pt x="10260" y="21403"/>
                </a:lnTo>
                <a:lnTo>
                  <a:pt x="10269" y="21399"/>
                </a:lnTo>
                <a:cubicBezTo>
                  <a:pt x="10393" y="21519"/>
                  <a:pt x="10579" y="21600"/>
                  <a:pt x="10800" y="21600"/>
                </a:cubicBezTo>
                <a:cubicBezTo>
                  <a:pt x="11021" y="21600"/>
                  <a:pt x="11207" y="21519"/>
                  <a:pt x="11331" y="21399"/>
                </a:cubicBezTo>
                <a:lnTo>
                  <a:pt x="11340" y="21403"/>
                </a:lnTo>
                <a:lnTo>
                  <a:pt x="12898" y="19892"/>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1"/>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chemeClr val="bg1"/>
          </a:solidFill>
          <a:ln w="12700">
            <a:miter lim="400000"/>
          </a:ln>
        </p:spPr>
        <p:txBody>
          <a:bodyPr lIns="0" tIns="0" rIns="0" bIns="0" anchor="ctr"/>
          <a:lstStyle/>
          <a:p>
            <a:endParaRPr/>
          </a:p>
        </p:txBody>
      </p:sp>
      <p:sp>
        <p:nvSpPr>
          <p:cNvPr id="15"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7686452" y="1166842"/>
            <a:ext cx="4747245" cy="226215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1"/>
                </a:solidFill>
                <a:latin typeface="Titillium Light" charset="0"/>
                <a:sym typeface="Titillium Light" charset="0"/>
              </a:rPr>
              <a:t>Servidor </a:t>
            </a:r>
          </a:p>
          <a:p>
            <a:pPr eaLnBrk="1"/>
            <a:r>
              <a:rPr lang="pt-BR" altLang="pt-BR" sz="4900" dirty="0" smtClean="0">
                <a:solidFill>
                  <a:schemeClr val="bg1"/>
                </a:solidFill>
                <a:latin typeface="Titillium Light" charset="0"/>
                <a:sym typeface="Titillium Light" charset="0"/>
              </a:rPr>
              <a:t>Administrativo</a:t>
            </a:r>
          </a:p>
          <a:p>
            <a:pPr eaLnBrk="1"/>
            <a:r>
              <a:rPr lang="pt-BR" altLang="pt-BR" sz="4900" dirty="0" smtClean="0">
                <a:solidFill>
                  <a:schemeClr val="bg1"/>
                </a:solidFill>
                <a:latin typeface="Titillium Light" charset="0"/>
                <a:sym typeface="Titillium Light" charset="0"/>
              </a:rPr>
              <a:t>Seguro Social</a:t>
            </a:r>
            <a:endParaRPr lang="pt-BR" altLang="pt-BR" sz="4900" dirty="0">
              <a:solidFill>
                <a:schemeClr val="bg1"/>
              </a:solidFill>
              <a:latin typeface="Titillium Light" charset="0"/>
              <a:sym typeface="Titillium Light" charset="0"/>
            </a:endParaRPr>
          </a:p>
        </p:txBody>
      </p:sp>
      <p:sp>
        <p:nvSpPr>
          <p:cNvPr id="2" name="Retângulo 1"/>
          <p:cNvSpPr/>
          <p:nvPr/>
        </p:nvSpPr>
        <p:spPr>
          <a:xfrm>
            <a:off x="5951984" y="3627724"/>
            <a:ext cx="6096000" cy="830997"/>
          </a:xfrm>
          <a:prstGeom prst="rect">
            <a:avLst/>
          </a:prstGeom>
        </p:spPr>
        <p:txBody>
          <a:bodyPr>
            <a:spAutoFit/>
          </a:bodyPr>
          <a:lstStyle/>
          <a:p>
            <a:pPr algn="just"/>
            <a:r>
              <a:rPr lang="pt-BR" sz="2400" dirty="0" smtClean="0"/>
              <a:t>Servidores Administrativos possuem novas atribuições e seguranças;</a:t>
            </a:r>
            <a:endParaRPr lang="pt-BR" sz="2400" dirty="0"/>
          </a:p>
        </p:txBody>
      </p:sp>
      <p:pic>
        <p:nvPicPr>
          <p:cNvPr id="27650"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6835" y="6237312"/>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4136036714"/>
      </p:ext>
    </p:extLst>
  </p:cSld>
  <p:clrMapOvr>
    <a:masterClrMapping/>
  </p:clrMapOvr>
  <p:transition spd="med"/>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Text Box 1" descr="TextBox 41">
            <a:extLst>
              <a:ext uri="{FF2B5EF4-FFF2-40B4-BE49-F238E27FC236}">
                <a16:creationId xmlns="" xmlns:a16="http://schemas.microsoft.com/office/drawing/2014/main" id="{B98E23B6-4B60-4327-AAD6-367810A50910}"/>
              </a:ext>
            </a:extLst>
          </p:cNvPr>
          <p:cNvSpPr txBox="1">
            <a:spLocks/>
          </p:cNvSpPr>
          <p:nvPr/>
        </p:nvSpPr>
        <p:spPr bwMode="auto">
          <a:xfrm>
            <a:off x="20850" y="71988"/>
            <a:ext cx="9099486" cy="127727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22860" tIns="22860" rIns="22860" bIns="22860">
            <a:spAutoFit/>
          </a:bodyPr>
          <a:lstStyle>
            <a:lvl1pPr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defTabSz="912813">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defTabSz="9128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defTabSz="9128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defTabSz="9128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defTabSz="912813"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a:r>
              <a:rPr lang="pt-BR" sz="4000" b="1" dirty="0"/>
              <a:t>São atribuições </a:t>
            </a:r>
            <a:r>
              <a:rPr lang="pt-BR" sz="4000" b="1" dirty="0" smtClean="0"/>
              <a:t>da Carreira do Seguro Social</a:t>
            </a:r>
            <a:endParaRPr lang="pt-BR" sz="4000" b="1" dirty="0">
              <a:solidFill>
                <a:schemeClr val="bg2"/>
              </a:solidFill>
            </a:endParaRPr>
          </a:p>
        </p:txBody>
      </p:sp>
      <p:sp>
        <p:nvSpPr>
          <p:cNvPr id="10287" name="AutoShape 46">
            <a:extLst>
              <a:ext uri="{FF2B5EF4-FFF2-40B4-BE49-F238E27FC236}">
                <a16:creationId xmlns="" xmlns:a16="http://schemas.microsoft.com/office/drawing/2014/main" id="{2EAA582F-E60D-47E7-8432-AB27706F2357}"/>
              </a:ext>
            </a:extLst>
          </p:cNvPr>
          <p:cNvSpPr>
            <a:spLocks/>
          </p:cNvSpPr>
          <p:nvPr/>
        </p:nvSpPr>
        <p:spPr bwMode="auto">
          <a:xfrm rot="-2700000">
            <a:off x="8909050" y="-1233488"/>
            <a:ext cx="2462213" cy="2460626"/>
          </a:xfrm>
          <a:prstGeom prst="roundRect">
            <a:avLst>
              <a:gd name="adj" fmla="val 30000"/>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2" name="Grupo 1"/>
          <p:cNvGrpSpPr/>
          <p:nvPr/>
        </p:nvGrpSpPr>
        <p:grpSpPr>
          <a:xfrm>
            <a:off x="9413961" y="266766"/>
            <a:ext cx="2606173" cy="6249887"/>
            <a:chOff x="9413961" y="266766"/>
            <a:chExt cx="2606173" cy="6249887"/>
          </a:xfrm>
        </p:grpSpPr>
        <p:sp>
          <p:nvSpPr>
            <p:cNvPr id="12" name="Rounded Rectangle">
              <a:extLst>
                <a:ext uri="{FF2B5EF4-FFF2-40B4-BE49-F238E27FC236}">
                  <a16:creationId xmlns="" xmlns:a16="http://schemas.microsoft.com/office/drawing/2014/main" id="{6349F19E-E3D9-D84D-9F69-E32C8A57A086}"/>
                </a:ext>
              </a:extLst>
            </p:cNvPr>
            <p:cNvSpPr/>
            <p:nvPr/>
          </p:nvSpPr>
          <p:spPr>
            <a:xfrm rot="18900000">
              <a:off x="9557537" y="938467"/>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sp>
          <p:nvSpPr>
            <p:cNvPr id="10286" name="AutoShape 45">
              <a:extLst>
                <a:ext uri="{FF2B5EF4-FFF2-40B4-BE49-F238E27FC236}">
                  <a16:creationId xmlns="" xmlns:a16="http://schemas.microsoft.com/office/drawing/2014/main" id="{C79448E1-6B2C-4C41-8D5F-F45A24332EE6}"/>
                </a:ext>
              </a:extLst>
            </p:cNvPr>
            <p:cNvSpPr>
              <a:spLocks/>
            </p:cNvSpPr>
            <p:nvPr/>
          </p:nvSpPr>
          <p:spPr bwMode="auto">
            <a:xfrm rot="-2700000">
              <a:off x="9486261" y="4054440"/>
              <a:ext cx="2462213" cy="2462213"/>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0288" name="AutoShape 47">
              <a:extLst>
                <a:ext uri="{FF2B5EF4-FFF2-40B4-BE49-F238E27FC236}">
                  <a16:creationId xmlns="" xmlns:a16="http://schemas.microsoft.com/office/drawing/2014/main" id="{B7F7FD2A-9238-4B1E-935F-503829B05610}"/>
                </a:ext>
              </a:extLst>
            </p:cNvPr>
            <p:cNvSpPr>
              <a:spLocks/>
            </p:cNvSpPr>
            <p:nvPr/>
          </p:nvSpPr>
          <p:spPr bwMode="auto">
            <a:xfrm rot="-2700000">
              <a:off x="9486261" y="2006459"/>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0289" name="AutoShape 48">
              <a:extLst>
                <a:ext uri="{FF2B5EF4-FFF2-40B4-BE49-F238E27FC236}">
                  <a16:creationId xmlns="" xmlns:a16="http://schemas.microsoft.com/office/drawing/2014/main" id="{470C6149-2164-4BDF-A8C8-32E1F9508F1F}"/>
                </a:ext>
              </a:extLst>
            </p:cNvPr>
            <p:cNvSpPr>
              <a:spLocks/>
            </p:cNvSpPr>
            <p:nvPr/>
          </p:nvSpPr>
          <p:spPr bwMode="auto">
            <a:xfrm rot="-2700000">
              <a:off x="9413961" y="26676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sp>
        <p:nvSpPr>
          <p:cNvPr id="36" name="Rectangle 35">
            <a:extLst>
              <a:ext uri="{FF2B5EF4-FFF2-40B4-BE49-F238E27FC236}">
                <a16:creationId xmlns="" xmlns:a16="http://schemas.microsoft.com/office/drawing/2014/main" id="{12DBD15E-EBF5-EC4B-94DD-2A7D3B514DD7}"/>
              </a:ext>
            </a:extLst>
          </p:cNvPr>
          <p:cNvSpPr>
            <a:spLocks/>
          </p:cNvSpPr>
          <p:nvPr/>
        </p:nvSpPr>
        <p:spPr bwMode="auto">
          <a:xfrm>
            <a:off x="246664" y="1288454"/>
            <a:ext cx="5705320" cy="60808"/>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3" name="Retângulo 2"/>
          <p:cNvSpPr/>
          <p:nvPr/>
        </p:nvSpPr>
        <p:spPr>
          <a:xfrm>
            <a:off x="131044" y="1425432"/>
            <a:ext cx="9709372" cy="5293757"/>
          </a:xfrm>
          <a:prstGeom prst="rect">
            <a:avLst/>
          </a:prstGeom>
        </p:spPr>
        <p:txBody>
          <a:bodyPr wrap="square">
            <a:spAutoFit/>
          </a:bodyPr>
          <a:lstStyle/>
          <a:p>
            <a:r>
              <a:rPr lang="pt-BR" sz="2000" dirty="0">
                <a:latin typeface="Georgia" panose="02040502050405020303" pitchFamily="18" charset="0"/>
              </a:rPr>
              <a:t>I - no exercício da competência do INSS e em caráter privativo:</a:t>
            </a:r>
          </a:p>
          <a:p>
            <a:endParaRPr lang="pt-BR" sz="2000" dirty="0">
              <a:latin typeface="Georgia" panose="02040502050405020303" pitchFamily="18" charset="0"/>
            </a:endParaRPr>
          </a:p>
          <a:p>
            <a:pPr marL="342900" indent="-342900">
              <a:buFont typeface="Arial" panose="020B0604020202020204" pitchFamily="34" charset="0"/>
              <a:buChar char="•"/>
            </a:pPr>
            <a:r>
              <a:rPr lang="pt-BR" sz="2000" dirty="0" smtClean="0">
                <a:latin typeface="Georgia" panose="02040502050405020303" pitchFamily="18" charset="0"/>
              </a:rPr>
              <a:t>elaborar </a:t>
            </a:r>
            <a:r>
              <a:rPr lang="pt-BR" sz="2000" dirty="0">
                <a:latin typeface="Georgia" panose="02040502050405020303" pitchFamily="18" charset="0"/>
              </a:rPr>
              <a:t>e proferir decisões ou delas participar em processo administrativo-previdenciário relativas ao Regime Geral da Previdência Social (RGPS), de que trata o art. 201 da Constituição Federal, bem como em processos de consulta, de restituição ou de apuração de irregularidade em processos administrados pelo INSS;</a:t>
            </a:r>
          </a:p>
          <a:p>
            <a:pPr marL="342900" indent="-342900">
              <a:buFont typeface="Arial" panose="020B0604020202020204" pitchFamily="34" charset="0"/>
              <a:buChar char="•"/>
            </a:pPr>
            <a:endParaRPr lang="pt-BR" sz="2000" dirty="0">
              <a:latin typeface="Georgia" panose="02040502050405020303" pitchFamily="18" charset="0"/>
            </a:endParaRPr>
          </a:p>
          <a:p>
            <a:pPr marL="342900" indent="-342900">
              <a:buFont typeface="Arial" panose="020B0604020202020204" pitchFamily="34" charset="0"/>
              <a:buChar char="•"/>
            </a:pPr>
            <a:r>
              <a:rPr lang="pt-BR" sz="2000" dirty="0" smtClean="0">
                <a:latin typeface="Georgia" panose="02040502050405020303" pitchFamily="18" charset="0"/>
              </a:rPr>
              <a:t>proceder </a:t>
            </a:r>
            <a:r>
              <a:rPr lang="pt-BR" sz="2000" dirty="0">
                <a:latin typeface="Georgia" panose="02040502050405020303" pitchFamily="18" charset="0"/>
              </a:rPr>
              <a:t>à orientação no tocante à interpretação da legislação previdenciária de que trata o art. 201 da Constituição Federal;</a:t>
            </a:r>
          </a:p>
          <a:p>
            <a:pPr marL="342900" indent="-342900">
              <a:buFont typeface="Arial" panose="020B0604020202020204" pitchFamily="34" charset="0"/>
              <a:buChar char="•"/>
            </a:pPr>
            <a:endParaRPr lang="pt-BR" sz="2000" dirty="0">
              <a:latin typeface="Georgia" panose="02040502050405020303" pitchFamily="18" charset="0"/>
            </a:endParaRPr>
          </a:p>
          <a:p>
            <a:pPr marL="342900" indent="-342900">
              <a:buFont typeface="Arial" panose="020B0604020202020204" pitchFamily="34" charset="0"/>
              <a:buChar char="•"/>
            </a:pPr>
            <a:r>
              <a:rPr lang="pt-BR" sz="2000" dirty="0" smtClean="0">
                <a:latin typeface="Georgia" panose="02040502050405020303" pitchFamily="18" charset="0"/>
              </a:rPr>
              <a:t>realizar </a:t>
            </a:r>
            <a:r>
              <a:rPr lang="pt-BR" sz="2000" dirty="0">
                <a:latin typeface="Georgia" panose="02040502050405020303" pitchFamily="18" charset="0"/>
              </a:rPr>
              <a:t>as alterações cadastrais que impactam em alteração de direitos a benefícios sociais no Cadastro Nacional de Informações Sociais (CNIS</a:t>
            </a:r>
            <a:r>
              <a:rPr lang="pt-BR" sz="2000" dirty="0" smtClean="0">
                <a:latin typeface="Georgia" panose="02040502050405020303" pitchFamily="18" charset="0"/>
              </a:rPr>
              <a:t>)</a:t>
            </a:r>
          </a:p>
          <a:p>
            <a:pPr marL="342900" indent="-342900">
              <a:buFont typeface="Arial" panose="020B0604020202020204" pitchFamily="34" charset="0"/>
              <a:buChar char="•"/>
            </a:pPr>
            <a:endParaRPr lang="pt-BR" sz="2000" dirty="0">
              <a:latin typeface="Georgia" panose="02040502050405020303" pitchFamily="18" charset="0"/>
            </a:endParaRPr>
          </a:p>
          <a:p>
            <a:pPr marL="342900" indent="-342900">
              <a:buFont typeface="Arial" panose="020B0604020202020204" pitchFamily="34" charset="0"/>
              <a:buChar char="•"/>
            </a:pPr>
            <a:r>
              <a:rPr lang="pt-BR" sz="2000" dirty="0" smtClean="0">
                <a:latin typeface="Georgia" panose="02040502050405020303" pitchFamily="18" charset="0"/>
              </a:rPr>
              <a:t>exercer</a:t>
            </a:r>
            <a:r>
              <a:rPr lang="pt-BR" sz="2000" dirty="0">
                <a:latin typeface="Georgia" panose="02040502050405020303" pitchFamily="18" charset="0"/>
              </a:rPr>
              <a:t>, em caráter geral e concorrente, as demais atividades inerentes à competência do INSS;</a:t>
            </a:r>
          </a:p>
          <a:p>
            <a:endParaRPr lang="pt-BR" dirty="0"/>
          </a:p>
        </p:txBody>
      </p:sp>
      <p:pic>
        <p:nvPicPr>
          <p:cNvPr id="31746"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657718" y="6252464"/>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920607923"/>
      </p:ext>
    </p:extLst>
  </p:cSld>
  <p:clrMapOvr>
    <a:masterClrMapping/>
  </p:clrMapOvr>
  <p:transition spd="med"/>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AutoShape 1">
            <a:extLst>
              <a:ext uri="{FF2B5EF4-FFF2-40B4-BE49-F238E27FC236}">
                <a16:creationId xmlns="" xmlns:a16="http://schemas.microsoft.com/office/drawing/2014/main" id="{05516C0C-67E5-421B-81E6-D39C94B925BA}"/>
              </a:ext>
            </a:extLst>
          </p:cNvPr>
          <p:cNvSpPr>
            <a:spLocks/>
          </p:cNvSpPr>
          <p:nvPr/>
        </p:nvSpPr>
        <p:spPr bwMode="auto">
          <a:xfrm>
            <a:off x="5070476" y="0"/>
            <a:ext cx="7121524" cy="6858000"/>
          </a:xfrm>
          <a:custGeom>
            <a:avLst/>
            <a:gdLst>
              <a:gd name="T0" fmla="*/ 2147483646 w 21489"/>
              <a:gd name="T1" fmla="*/ 2147483646 h 21600"/>
              <a:gd name="T2" fmla="*/ 2147483646 w 21489"/>
              <a:gd name="T3" fmla="*/ 2147483646 h 21600"/>
              <a:gd name="T4" fmla="*/ 2147483646 w 21489"/>
              <a:gd name="T5" fmla="*/ 2147483646 h 21600"/>
              <a:gd name="T6" fmla="*/ 2147483646 w 21489"/>
              <a:gd name="T7" fmla="*/ 214748364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489" h="21600">
                <a:moveTo>
                  <a:pt x="19581" y="0"/>
                </a:moveTo>
                <a:lnTo>
                  <a:pt x="7510" y="0"/>
                </a:lnTo>
                <a:cubicBezTo>
                  <a:pt x="6563" y="885"/>
                  <a:pt x="5671" y="1860"/>
                  <a:pt x="4844" y="2916"/>
                </a:cubicBezTo>
                <a:cubicBezTo>
                  <a:pt x="3538" y="4584"/>
                  <a:pt x="2400" y="6444"/>
                  <a:pt x="1454" y="8455"/>
                </a:cubicBezTo>
                <a:cubicBezTo>
                  <a:pt x="576" y="9800"/>
                  <a:pt x="58" y="11483"/>
                  <a:pt x="5" y="13274"/>
                </a:cubicBezTo>
                <a:cubicBezTo>
                  <a:pt x="-111" y="17178"/>
                  <a:pt x="1987" y="20661"/>
                  <a:pt x="5030" y="21600"/>
                </a:cubicBezTo>
                <a:lnTo>
                  <a:pt x="21489" y="21600"/>
                </a:lnTo>
                <a:lnTo>
                  <a:pt x="21489" y="5236"/>
                </a:lnTo>
                <a:lnTo>
                  <a:pt x="19581" y="0"/>
                </a:lnTo>
                <a:close/>
              </a:path>
            </a:pathLst>
          </a:cu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9219"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19336" y="576167"/>
            <a:ext cx="4913076"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Técnica</a:t>
            </a:r>
            <a:endParaRPr lang="pt-BR" altLang="pt-BR" sz="4900" dirty="0">
              <a:solidFill>
                <a:schemeClr val="bg2"/>
              </a:solidFill>
              <a:latin typeface="Titillium Light" charset="0"/>
              <a:sym typeface="Titillium Light" charset="0"/>
            </a:endParaRPr>
          </a:p>
        </p:txBody>
      </p:sp>
      <p:sp>
        <p:nvSpPr>
          <p:cNvPr id="9222" name="Rectangle 11">
            <a:extLst>
              <a:ext uri="{FF2B5EF4-FFF2-40B4-BE49-F238E27FC236}">
                <a16:creationId xmlns="" xmlns:a16="http://schemas.microsoft.com/office/drawing/2014/main" id="{030C75EB-8FEB-43E5-A599-751106DA399A}"/>
              </a:ext>
            </a:extLst>
          </p:cNvPr>
          <p:cNvSpPr>
            <a:spLocks/>
          </p:cNvSpPr>
          <p:nvPr/>
        </p:nvSpPr>
        <p:spPr bwMode="auto">
          <a:xfrm flipV="1">
            <a:off x="119336" y="1319893"/>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Shape 3862">
            <a:extLst>
              <a:ext uri="{FF2B5EF4-FFF2-40B4-BE49-F238E27FC236}">
                <a16:creationId xmlns="" xmlns:a16="http://schemas.microsoft.com/office/drawing/2014/main" id="{622A028F-3FB9-1A4C-BFF2-98FEDD906C31}"/>
              </a:ext>
            </a:extLst>
          </p:cNvPr>
          <p:cNvSpPr/>
          <p:nvPr/>
        </p:nvSpPr>
        <p:spPr>
          <a:xfrm>
            <a:off x="7142126" y="1666776"/>
            <a:ext cx="1656184" cy="1652240"/>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1"/>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2"/>
                </a:lnTo>
                <a:lnTo>
                  <a:pt x="10260" y="21403"/>
                </a:lnTo>
                <a:lnTo>
                  <a:pt x="10269" y="21399"/>
                </a:lnTo>
                <a:cubicBezTo>
                  <a:pt x="10393" y="21519"/>
                  <a:pt x="10579" y="21600"/>
                  <a:pt x="10800" y="21600"/>
                </a:cubicBezTo>
                <a:cubicBezTo>
                  <a:pt x="11021" y="21600"/>
                  <a:pt x="11207" y="21519"/>
                  <a:pt x="11331" y="21399"/>
                </a:cubicBezTo>
                <a:lnTo>
                  <a:pt x="11340" y="21403"/>
                </a:lnTo>
                <a:lnTo>
                  <a:pt x="12898" y="19892"/>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1"/>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chemeClr val="bg1"/>
          </a:solidFill>
          <a:ln w="12700">
            <a:miter lim="400000"/>
          </a:ln>
        </p:spPr>
        <p:txBody>
          <a:bodyPr lIns="0" tIns="0" rIns="0" bIns="0" anchor="ctr"/>
          <a:lstStyle/>
          <a:p>
            <a:endParaRPr/>
          </a:p>
        </p:txBody>
      </p:sp>
      <p:sp>
        <p:nvSpPr>
          <p:cNvPr id="15"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048328" y="2204864"/>
            <a:ext cx="2550378"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1"/>
                </a:solidFill>
                <a:latin typeface="Titillium Light" charset="0"/>
                <a:sym typeface="Titillium Light" charset="0"/>
              </a:rPr>
              <a:t>Cartórios</a:t>
            </a:r>
            <a:endParaRPr lang="pt-BR" altLang="pt-BR" sz="4900" dirty="0">
              <a:solidFill>
                <a:schemeClr val="bg1"/>
              </a:solidFill>
              <a:latin typeface="Titillium Light" charset="0"/>
              <a:sym typeface="Titillium Light" charset="0"/>
            </a:endParaRPr>
          </a:p>
        </p:txBody>
      </p:sp>
      <p:sp>
        <p:nvSpPr>
          <p:cNvPr id="2" name="Retângulo 1"/>
          <p:cNvSpPr/>
          <p:nvPr/>
        </p:nvSpPr>
        <p:spPr>
          <a:xfrm>
            <a:off x="5951984" y="3627724"/>
            <a:ext cx="6096000" cy="1569660"/>
          </a:xfrm>
          <a:prstGeom prst="rect">
            <a:avLst/>
          </a:prstGeom>
        </p:spPr>
        <p:txBody>
          <a:bodyPr>
            <a:spAutoFit/>
          </a:bodyPr>
          <a:lstStyle/>
          <a:p>
            <a:pPr algn="just"/>
            <a:r>
              <a:rPr lang="pt-BR" sz="2400" dirty="0"/>
              <a:t>I</a:t>
            </a:r>
            <a:r>
              <a:rPr lang="pt-BR" sz="2400" dirty="0" smtClean="0"/>
              <a:t>nformações rápidas aos sistemas da Previdência de forma a facilitar o atendimento on-line e a concessão automática de benefícios de forma Segura;</a:t>
            </a:r>
            <a:endParaRPr lang="pt-BR" sz="2400" dirty="0"/>
          </a:p>
        </p:txBody>
      </p:sp>
      <p:sp>
        <p:nvSpPr>
          <p:cNvPr id="3" name="Retângulo 2"/>
          <p:cNvSpPr/>
          <p:nvPr/>
        </p:nvSpPr>
        <p:spPr>
          <a:xfrm>
            <a:off x="33120" y="2492896"/>
            <a:ext cx="4061846" cy="2814617"/>
          </a:xfrm>
          <a:prstGeom prst="rect">
            <a:avLst/>
          </a:prstGeom>
        </p:spPr>
        <p:txBody>
          <a:bodyPr wrap="square">
            <a:spAutoFit/>
          </a:bodyPr>
          <a:lstStyle/>
          <a:p>
            <a:pPr algn="just">
              <a:lnSpc>
                <a:spcPct val="150000"/>
              </a:lnSpc>
            </a:pPr>
            <a:r>
              <a:rPr lang="pt-BR" sz="2000" dirty="0"/>
              <a:t>Os Cartórios </a:t>
            </a:r>
            <a:r>
              <a:rPr lang="pt-BR" sz="2000" dirty="0" smtClean="0"/>
              <a:t>estão obrigados </a:t>
            </a:r>
            <a:r>
              <a:rPr lang="pt-BR" sz="2000" dirty="0"/>
              <a:t>a informar ao SIRC, todos os registros civis </a:t>
            </a:r>
            <a:r>
              <a:rPr lang="pt-BR" sz="2000" dirty="0" smtClean="0"/>
              <a:t>(inclusive anotações) :</a:t>
            </a:r>
          </a:p>
          <a:p>
            <a:pPr marL="342900" indent="-342900" algn="just">
              <a:lnSpc>
                <a:spcPct val="150000"/>
              </a:lnSpc>
              <a:buFont typeface="Arial" panose="020B0604020202020204" pitchFamily="34" charset="0"/>
              <a:buChar char="•"/>
            </a:pPr>
            <a:r>
              <a:rPr lang="pt-BR" sz="2000" dirty="0" smtClean="0"/>
              <a:t>em </a:t>
            </a:r>
            <a:r>
              <a:rPr lang="pt-BR" sz="2000" dirty="0"/>
              <a:t>até 1 dia útil, </a:t>
            </a:r>
            <a:endParaRPr lang="pt-BR" sz="2000" dirty="0" smtClean="0"/>
          </a:p>
          <a:p>
            <a:pPr marL="342900" indent="-342900" algn="just">
              <a:lnSpc>
                <a:spcPct val="150000"/>
              </a:lnSpc>
              <a:buFont typeface="Arial" panose="020B0604020202020204" pitchFamily="34" charset="0"/>
              <a:buChar char="•"/>
            </a:pPr>
            <a:r>
              <a:rPr lang="pt-BR" sz="2000" dirty="0" smtClean="0"/>
              <a:t>Em 5 dias úteis localidades não </a:t>
            </a:r>
            <a:r>
              <a:rPr lang="pt-BR" sz="2000" dirty="0"/>
              <a:t>possuem </a:t>
            </a:r>
            <a:r>
              <a:rPr lang="pt-BR" sz="2000" dirty="0" smtClean="0"/>
              <a:t>Internet</a:t>
            </a:r>
            <a:endParaRPr lang="pt-BR" sz="2000" dirty="0"/>
          </a:p>
        </p:txBody>
      </p:sp>
      <p:pic>
        <p:nvPicPr>
          <p:cNvPr id="26626"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40998" y="6236826"/>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4155400566"/>
      </p:ext>
    </p:extLst>
  </p:cSld>
  <p:clrMapOvr>
    <a:masterClrMapping/>
  </p:clrMapOvr>
  <p:transition spd="med"/>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2"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123978" y="182015"/>
            <a:ext cx="4913076"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Técnica</a:t>
            </a:r>
            <a:endParaRPr lang="pt-BR" altLang="pt-BR" sz="4900" dirty="0">
              <a:solidFill>
                <a:schemeClr val="bg2"/>
              </a:solidFill>
              <a:latin typeface="Titillium Light" charset="0"/>
              <a:sym typeface="Titillium Light" charset="0"/>
            </a:endParaRPr>
          </a:p>
        </p:txBody>
      </p:sp>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123978"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753151" y="1556792"/>
            <a:ext cx="1816203"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Dados</a:t>
            </a:r>
            <a:endParaRPr lang="pt-BR" altLang="pt-BR" sz="4900" dirty="0">
              <a:solidFill>
                <a:schemeClr val="bg1"/>
              </a:solidFill>
              <a:latin typeface="Titillium Light" charset="0"/>
              <a:sym typeface="Titillium Light" charset="0"/>
            </a:endParaRPr>
          </a:p>
        </p:txBody>
      </p:sp>
      <p:sp>
        <p:nvSpPr>
          <p:cNvPr id="3" name="Retângulo 2"/>
          <p:cNvSpPr/>
          <p:nvPr/>
        </p:nvSpPr>
        <p:spPr>
          <a:xfrm>
            <a:off x="32767" y="1349553"/>
            <a:ext cx="7723947" cy="5078313"/>
          </a:xfrm>
          <a:prstGeom prst="rect">
            <a:avLst/>
          </a:prstGeom>
        </p:spPr>
        <p:txBody>
          <a:bodyPr wrap="square">
            <a:spAutoFit/>
          </a:bodyPr>
          <a:lstStyle/>
          <a:p>
            <a:pPr marL="342900" indent="-342900" algn="just">
              <a:lnSpc>
                <a:spcPct val="150000"/>
              </a:lnSpc>
              <a:buFontTx/>
              <a:buChar char="-"/>
            </a:pPr>
            <a:r>
              <a:rPr lang="pt-BR" sz="2400" dirty="0">
                <a:latin typeface="Georgia" panose="02040502050405020303" pitchFamily="18" charset="0"/>
              </a:rPr>
              <a:t> A </a:t>
            </a:r>
            <a:r>
              <a:rPr lang="pt-BR" sz="2400" dirty="0" smtClean="0">
                <a:latin typeface="Georgia" panose="02040502050405020303" pitchFamily="18" charset="0"/>
              </a:rPr>
              <a:t>APF desenvolverá </a:t>
            </a:r>
            <a:r>
              <a:rPr lang="pt-BR" sz="2400" dirty="0">
                <a:latin typeface="Georgia" panose="02040502050405020303" pitchFamily="18" charset="0"/>
              </a:rPr>
              <a:t>ações de segurança da informação e comunicações, incluídas as de segurança </a:t>
            </a:r>
            <a:r>
              <a:rPr lang="pt-BR" sz="2400" dirty="0" smtClean="0">
                <a:latin typeface="Georgia" panose="02040502050405020303" pitchFamily="18" charset="0"/>
              </a:rPr>
              <a:t>cibernética, de </a:t>
            </a:r>
            <a:r>
              <a:rPr lang="pt-BR" sz="2400" dirty="0">
                <a:latin typeface="Georgia" panose="02040502050405020303" pitchFamily="18" charset="0"/>
              </a:rPr>
              <a:t>qualidade dos </a:t>
            </a:r>
            <a:r>
              <a:rPr lang="pt-BR" sz="2400" dirty="0" smtClean="0">
                <a:latin typeface="Georgia" panose="02040502050405020303" pitchFamily="18" charset="0"/>
              </a:rPr>
              <a:t>dados, </a:t>
            </a:r>
            <a:r>
              <a:rPr lang="pt-BR" sz="2400" dirty="0">
                <a:latin typeface="Georgia" panose="02040502050405020303" pitchFamily="18" charset="0"/>
              </a:rPr>
              <a:t>e efetuará a sua integração, inclusive com as bases de dados e informações dos Estados, dos Municípios e do Distrito Federal, com o objetivo de atenuar riscos e inconformidades em pagamentos de benefícios sociais;</a:t>
            </a:r>
            <a:endParaRPr lang="pt-BR" sz="2400" dirty="0" smtClean="0">
              <a:latin typeface="Georgia" panose="02040502050405020303" pitchFamily="18" charset="0"/>
            </a:endParaRPr>
          </a:p>
          <a:p>
            <a:pPr>
              <a:lnSpc>
                <a:spcPct val="150000"/>
              </a:lnSpc>
            </a:pPr>
            <a:endParaRPr lang="pt-BR" sz="2400" dirty="0">
              <a:latin typeface="Georgia" panose="02040502050405020303" pitchFamily="18" charset="0"/>
            </a:endParaRPr>
          </a:p>
        </p:txBody>
      </p:sp>
      <p:pic>
        <p:nvPicPr>
          <p:cNvPr id="24578"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661252" y="6231619"/>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929543257"/>
      </p:ext>
    </p:extLst>
  </p:cSld>
  <p:clrMapOvr>
    <a:masterClrMapping/>
  </p:clrMapOvr>
  <p:transition spd="med"/>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Rectangle 11">
            <a:extLst>
              <a:ext uri="{FF2B5EF4-FFF2-40B4-BE49-F238E27FC236}">
                <a16:creationId xmlns="" xmlns:a16="http://schemas.microsoft.com/office/drawing/2014/main" id="{030C75EB-8FEB-43E5-A599-751106DA399A}"/>
              </a:ext>
            </a:extLst>
          </p:cNvPr>
          <p:cNvSpPr>
            <a:spLocks/>
          </p:cNvSpPr>
          <p:nvPr/>
        </p:nvSpPr>
        <p:spPr bwMode="auto">
          <a:xfrm flipV="1">
            <a:off x="9443576"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grpSp>
        <p:nvGrpSpPr>
          <p:cNvPr id="4" name="Grupo 3"/>
          <p:cNvGrpSpPr/>
          <p:nvPr/>
        </p:nvGrpSpPr>
        <p:grpSpPr>
          <a:xfrm flipH="1">
            <a:off x="-771740" y="-891480"/>
            <a:ext cx="5067540" cy="5406299"/>
            <a:chOff x="7896200" y="-747464"/>
            <a:chExt cx="5067540" cy="5406299"/>
          </a:xfrm>
        </p:grpSpPr>
        <p:grpSp>
          <p:nvGrpSpPr>
            <p:cNvPr id="2" name="Grupo 1"/>
            <p:cNvGrpSpPr/>
            <p:nvPr/>
          </p:nvGrpSpPr>
          <p:grpSpPr>
            <a:xfrm>
              <a:off x="7896200" y="-747464"/>
              <a:ext cx="5067540" cy="5406299"/>
              <a:chOff x="9461111" y="-1113203"/>
              <a:chExt cx="4006685" cy="5008810"/>
            </a:xfrm>
          </p:grpSpPr>
          <p:sp>
            <p:nvSpPr>
              <p:cNvPr id="17" name="AutoShape 32">
                <a:extLst>
                  <a:ext uri="{FF2B5EF4-FFF2-40B4-BE49-F238E27FC236}">
                    <a16:creationId xmlns="" xmlns:a16="http://schemas.microsoft.com/office/drawing/2014/main" id="{44A3EB23-F422-AB49-B887-B59E7D0C8D1D}"/>
                  </a:ext>
                </a:extLst>
              </p:cNvPr>
              <p:cNvSpPr>
                <a:spLocks/>
              </p:cNvSpPr>
              <p:nvPr/>
            </p:nvSpPr>
            <p:spPr bwMode="auto">
              <a:xfrm rot="-2700000">
                <a:off x="9656233" y="-1113203"/>
                <a:ext cx="2462213" cy="2460626"/>
              </a:xfrm>
              <a:prstGeom prst="roundRect">
                <a:avLst>
                  <a:gd name="adj" fmla="val 30000"/>
                </a:avLst>
              </a:prstGeom>
              <a:noFill/>
              <a:ln w="12700">
                <a:solidFill>
                  <a:srgbClr val="C3C7C3"/>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8" name="AutoShape 33">
                <a:extLst>
                  <a:ext uri="{FF2B5EF4-FFF2-40B4-BE49-F238E27FC236}">
                    <a16:creationId xmlns="" xmlns:a16="http://schemas.microsoft.com/office/drawing/2014/main" id="{1FB8BBA0-132E-C545-9CEC-632A9638640E}"/>
                  </a:ext>
                </a:extLst>
              </p:cNvPr>
              <p:cNvSpPr>
                <a:spLocks/>
              </p:cNvSpPr>
              <p:nvPr/>
            </p:nvSpPr>
            <p:spPr bwMode="auto">
              <a:xfrm rot="-2700000">
                <a:off x="11005583" y="1433394"/>
                <a:ext cx="2462213" cy="2462213"/>
              </a:xfrm>
              <a:prstGeom prst="roundRect">
                <a:avLst>
                  <a:gd name="adj" fmla="val 30000"/>
                </a:avLst>
              </a:prstGeom>
              <a:noFill/>
              <a:ln w="12700">
                <a:solidFill>
                  <a:srgbClr val="E2BB1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9" name="AutoShape 34">
                <a:extLst>
                  <a:ext uri="{FF2B5EF4-FFF2-40B4-BE49-F238E27FC236}">
                    <a16:creationId xmlns="" xmlns:a16="http://schemas.microsoft.com/office/drawing/2014/main" id="{4714718A-7B55-FC41-BEB2-363F08C36C2B}"/>
                  </a:ext>
                </a:extLst>
              </p:cNvPr>
              <p:cNvSpPr>
                <a:spLocks/>
              </p:cNvSpPr>
              <p:nvPr/>
            </p:nvSpPr>
            <p:spPr bwMode="auto">
              <a:xfrm rot="-2700000">
                <a:off x="9461111" y="257816"/>
                <a:ext cx="2462213" cy="2460626"/>
              </a:xfrm>
              <a:prstGeom prst="roundRect">
                <a:avLst>
                  <a:gd name="adj" fmla="val 30000"/>
                </a:avLst>
              </a:prstGeom>
              <a:noFill/>
              <a:ln w="12700">
                <a:solidFill>
                  <a:srgbClr val="385539"/>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21" name="Rounded Rectangle">
                <a:extLst>
                  <a:ext uri="{FF2B5EF4-FFF2-40B4-BE49-F238E27FC236}">
                    <a16:creationId xmlns="" xmlns:a16="http://schemas.microsoft.com/office/drawing/2014/main" id="{6349F19E-E3D9-D84D-9F69-E32C8A57A086}"/>
                  </a:ext>
                </a:extLst>
              </p:cNvPr>
              <p:cNvSpPr/>
              <p:nvPr/>
            </p:nvSpPr>
            <p:spPr>
              <a:xfrm rot="18900000">
                <a:off x="10312152" y="203420"/>
                <a:ext cx="2462597" cy="2462598"/>
              </a:xfrm>
              <a:prstGeom prst="roundRect">
                <a:avLst>
                  <a:gd name="adj" fmla="val 30000"/>
                </a:avLst>
              </a:prstGeom>
              <a:gradFill>
                <a:gsLst>
                  <a:gs pos="0">
                    <a:srgbClr val="E2BB19"/>
                  </a:gs>
                  <a:gs pos="100000">
                    <a:srgbClr val="127A0E">
                      <a:alpha val="80000"/>
                    </a:srgbClr>
                  </a:gs>
                </a:gsLst>
                <a:lin ang="2700000"/>
              </a:gradFill>
              <a:ln w="12700">
                <a:miter lim="400000"/>
              </a:ln>
            </p:spPr>
            <p:txBody>
              <a:bodyPr lIns="0" tIns="0" rIns="0" bIns="0"/>
              <a:lstStyle/>
              <a:p>
                <a:endParaRPr/>
              </a:p>
            </p:txBody>
          </p:sp>
        </p:grpSp>
        <p:sp>
          <p:nvSpPr>
            <p:cNvPr id="14"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9657850" y="1492321"/>
              <a:ext cx="1744067"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algn="ctr" eaLnBrk="1"/>
              <a:r>
                <a:rPr lang="pt-BR" altLang="pt-BR" sz="4900" dirty="0" smtClean="0">
                  <a:solidFill>
                    <a:schemeClr val="bg1"/>
                  </a:solidFill>
                  <a:latin typeface="Titillium Light" charset="0"/>
                  <a:sym typeface="Titillium Light" charset="0"/>
                </a:rPr>
                <a:t>CRPS</a:t>
              </a:r>
            </a:p>
          </p:txBody>
        </p:sp>
      </p:grpSp>
      <p:sp>
        <p:nvSpPr>
          <p:cNvPr id="3" name="Retângulo 2"/>
          <p:cNvSpPr/>
          <p:nvPr/>
        </p:nvSpPr>
        <p:spPr>
          <a:xfrm>
            <a:off x="3949840" y="1268760"/>
            <a:ext cx="7972559" cy="5170646"/>
          </a:xfrm>
          <a:prstGeom prst="rect">
            <a:avLst/>
          </a:prstGeom>
        </p:spPr>
        <p:txBody>
          <a:bodyPr wrap="square">
            <a:spAutoFit/>
          </a:bodyPr>
          <a:lstStyle/>
          <a:p>
            <a:pPr marL="342900" indent="-342900" algn="just">
              <a:lnSpc>
                <a:spcPct val="150000"/>
              </a:lnSpc>
              <a:buFontTx/>
              <a:buChar char="-"/>
            </a:pPr>
            <a:r>
              <a:rPr lang="pt-BR" sz="2000" dirty="0">
                <a:latin typeface="Georgia" panose="02040502050405020303" pitchFamily="18" charset="0"/>
              </a:rPr>
              <a:t>Compete ao Conselho de Recursos da Previdência Social </a:t>
            </a:r>
            <a:r>
              <a:rPr lang="pt-BR" sz="2000" dirty="0" smtClean="0">
                <a:latin typeface="Georgia" panose="02040502050405020303" pitchFamily="18" charset="0"/>
              </a:rPr>
              <a:t>julgar:</a:t>
            </a:r>
          </a:p>
          <a:p>
            <a:pPr marL="800100" lvl="1" indent="-342900" algn="just">
              <a:lnSpc>
                <a:spcPct val="150000"/>
              </a:lnSpc>
              <a:buFontTx/>
              <a:buChar char="-"/>
            </a:pPr>
            <a:r>
              <a:rPr lang="pt-BR" sz="2000" dirty="0">
                <a:latin typeface="Georgia" panose="02040502050405020303" pitchFamily="18" charset="0"/>
              </a:rPr>
              <a:t>R</a:t>
            </a:r>
            <a:r>
              <a:rPr lang="pt-BR" sz="2000" dirty="0" smtClean="0">
                <a:latin typeface="Georgia" panose="02040502050405020303" pitchFamily="18" charset="0"/>
              </a:rPr>
              <a:t>ecursos </a:t>
            </a:r>
            <a:r>
              <a:rPr lang="pt-BR" sz="2000" dirty="0">
                <a:latin typeface="Georgia" panose="02040502050405020303" pitchFamily="18" charset="0"/>
              </a:rPr>
              <a:t>das decisões do INSS nos processos de interesse dos </a:t>
            </a:r>
            <a:r>
              <a:rPr lang="pt-BR" sz="2000" dirty="0" smtClean="0">
                <a:latin typeface="Georgia" panose="02040502050405020303" pitchFamily="18" charset="0"/>
              </a:rPr>
              <a:t>beneficiários;</a:t>
            </a:r>
          </a:p>
          <a:p>
            <a:pPr marL="800100" lvl="1" indent="-342900" algn="just">
              <a:lnSpc>
                <a:spcPct val="150000"/>
              </a:lnSpc>
              <a:buFontTx/>
              <a:buChar char="-"/>
            </a:pPr>
            <a:endParaRPr lang="pt-BR" sz="2000" dirty="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Contestações </a:t>
            </a:r>
            <a:r>
              <a:rPr lang="pt-BR" sz="2000" dirty="0">
                <a:latin typeface="Georgia" panose="02040502050405020303" pitchFamily="18" charset="0"/>
              </a:rPr>
              <a:t>e recursos relativos ao FAP - Fator Acidentário de Prevenção aos estabelecimentos das empresas;</a:t>
            </a:r>
          </a:p>
          <a:p>
            <a:pPr lvl="1"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Recursos </a:t>
            </a:r>
            <a:r>
              <a:rPr lang="pt-BR" sz="2000" dirty="0">
                <a:latin typeface="Georgia" panose="02040502050405020303" pitchFamily="18" charset="0"/>
              </a:rPr>
              <a:t>das decisões do INSS relacionados à comprovação de atividade rural de segurado especial </a:t>
            </a:r>
            <a:endParaRPr lang="pt-BR" sz="2000" dirty="0" smtClean="0">
              <a:latin typeface="Georgia" panose="02040502050405020303" pitchFamily="18" charset="0"/>
            </a:endParaRPr>
          </a:p>
          <a:p>
            <a:pPr lvl="1" algn="just">
              <a:lnSpc>
                <a:spcPct val="150000"/>
              </a:lnSpc>
            </a:pPr>
            <a:endParaRPr lang="pt-BR" sz="2000" dirty="0" smtClean="0">
              <a:latin typeface="Georgia" panose="02040502050405020303" pitchFamily="18" charset="0"/>
            </a:endParaRPr>
          </a:p>
          <a:p>
            <a:pPr marL="800100" lvl="1" indent="-342900" algn="just">
              <a:lnSpc>
                <a:spcPct val="150000"/>
              </a:lnSpc>
              <a:buFontTx/>
              <a:buChar char="-"/>
            </a:pPr>
            <a:r>
              <a:rPr lang="pt-BR" sz="2000" dirty="0" smtClean="0">
                <a:latin typeface="Georgia" panose="02040502050405020303" pitchFamily="18" charset="0"/>
              </a:rPr>
              <a:t>Demais </a:t>
            </a:r>
            <a:r>
              <a:rPr lang="pt-BR" sz="2000" dirty="0">
                <a:latin typeface="Georgia" panose="02040502050405020303" pitchFamily="18" charset="0"/>
              </a:rPr>
              <a:t>informações relacionadas ao </a:t>
            </a:r>
            <a:r>
              <a:rPr lang="pt-BR" sz="2000" dirty="0" smtClean="0">
                <a:latin typeface="Georgia" panose="02040502050405020303" pitchFamily="18" charset="0"/>
              </a:rPr>
              <a:t>CNIS</a:t>
            </a:r>
          </a:p>
        </p:txBody>
      </p:sp>
      <p:sp>
        <p:nvSpPr>
          <p:cNvPr id="15"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6240016" y="374623"/>
            <a:ext cx="4913076"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Técnica</a:t>
            </a:r>
            <a:endParaRPr lang="pt-BR" altLang="pt-BR" sz="4900" dirty="0">
              <a:solidFill>
                <a:schemeClr val="bg2"/>
              </a:solidFill>
              <a:latin typeface="Titillium Light" charset="0"/>
              <a:sym typeface="Titillium Light" charset="0"/>
            </a:endParaRPr>
          </a:p>
        </p:txBody>
      </p:sp>
      <p:pic>
        <p:nvPicPr>
          <p:cNvPr id="25602" name="Imagem 2" descr="image001"/>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0704650" y="6346127"/>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48038194"/>
      </p:ext>
    </p:extLst>
  </p:cSld>
  <p:clrMapOvr>
    <a:masterClrMapping/>
  </p:clrMapOvr>
  <p:transition spd="med"/>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AutoShape 1">
            <a:extLst>
              <a:ext uri="{FF2B5EF4-FFF2-40B4-BE49-F238E27FC236}">
                <a16:creationId xmlns="" xmlns:a16="http://schemas.microsoft.com/office/drawing/2014/main" id="{05516C0C-67E5-421B-81E6-D39C94B925BA}"/>
              </a:ext>
            </a:extLst>
          </p:cNvPr>
          <p:cNvSpPr>
            <a:spLocks/>
          </p:cNvSpPr>
          <p:nvPr/>
        </p:nvSpPr>
        <p:spPr bwMode="auto">
          <a:xfrm flipH="1">
            <a:off x="0" y="0"/>
            <a:ext cx="6503368" cy="6858000"/>
          </a:xfrm>
          <a:custGeom>
            <a:avLst/>
            <a:gdLst>
              <a:gd name="T0" fmla="*/ 2147483646 w 21489"/>
              <a:gd name="T1" fmla="*/ 2147483646 h 21600"/>
              <a:gd name="T2" fmla="*/ 2147483646 w 21489"/>
              <a:gd name="T3" fmla="*/ 2147483646 h 21600"/>
              <a:gd name="T4" fmla="*/ 2147483646 w 21489"/>
              <a:gd name="T5" fmla="*/ 2147483646 h 21600"/>
              <a:gd name="T6" fmla="*/ 2147483646 w 21489"/>
              <a:gd name="T7" fmla="*/ 2147483646 h 21600"/>
              <a:gd name="T8" fmla="*/ 0 60000 65536"/>
              <a:gd name="T9" fmla="*/ 0 60000 65536"/>
              <a:gd name="T10" fmla="*/ 0 60000 65536"/>
              <a:gd name="T11" fmla="*/ 0 60000 65536"/>
            </a:gdLst>
            <a:ahLst/>
            <a:cxnLst>
              <a:cxn ang="T8">
                <a:pos x="T0" y="T1"/>
              </a:cxn>
              <a:cxn ang="T9">
                <a:pos x="T2" y="T3"/>
              </a:cxn>
              <a:cxn ang="T10">
                <a:pos x="T4" y="T5"/>
              </a:cxn>
              <a:cxn ang="T11">
                <a:pos x="T6" y="T7"/>
              </a:cxn>
            </a:cxnLst>
            <a:rect l="0" t="0" r="r" b="b"/>
            <a:pathLst>
              <a:path w="21489" h="21600">
                <a:moveTo>
                  <a:pt x="19581" y="0"/>
                </a:moveTo>
                <a:lnTo>
                  <a:pt x="7510" y="0"/>
                </a:lnTo>
                <a:cubicBezTo>
                  <a:pt x="6563" y="885"/>
                  <a:pt x="5671" y="1860"/>
                  <a:pt x="4844" y="2916"/>
                </a:cubicBezTo>
                <a:cubicBezTo>
                  <a:pt x="3538" y="4584"/>
                  <a:pt x="2400" y="6444"/>
                  <a:pt x="1454" y="8455"/>
                </a:cubicBezTo>
                <a:cubicBezTo>
                  <a:pt x="576" y="9800"/>
                  <a:pt x="58" y="11483"/>
                  <a:pt x="5" y="13274"/>
                </a:cubicBezTo>
                <a:cubicBezTo>
                  <a:pt x="-111" y="17178"/>
                  <a:pt x="1987" y="20661"/>
                  <a:pt x="5030" y="21600"/>
                </a:cubicBezTo>
                <a:lnTo>
                  <a:pt x="21489" y="21600"/>
                </a:lnTo>
                <a:lnTo>
                  <a:pt x="21489" y="5236"/>
                </a:lnTo>
                <a:lnTo>
                  <a:pt x="19581" y="0"/>
                </a:lnTo>
                <a:close/>
              </a:path>
            </a:pathLst>
          </a:custGeom>
          <a:gradFill rotWithShape="0">
            <a:gsLst>
              <a:gs pos="0">
                <a:srgbClr val="127A0E"/>
              </a:gs>
              <a:gs pos="100000">
                <a:srgbClr val="E2BB19">
                  <a:alpha val="79999"/>
                </a:srgbClr>
              </a:gs>
            </a:gsLst>
            <a:lin ang="2700000"/>
          </a:gradFill>
          <a:ln>
            <a:noFill/>
          </a:ln>
          <a:effectLst/>
          <a:extLst>
            <a:ext uri="{91240B29-F687-4F45-9708-019B960494DF}">
              <a14:hiddenLine xmlns:a14="http://schemas.microsoft.com/office/drawing/2010/main" w="12700"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45720" rIns="45720"/>
          <a:lstStyle/>
          <a:p>
            <a:endParaRPr lang="pt-BR" dirty="0"/>
          </a:p>
        </p:txBody>
      </p:sp>
      <p:sp>
        <p:nvSpPr>
          <p:cNvPr id="9219" name="Text Box 2" descr="TextBox 7">
            <a:extLst>
              <a:ext uri="{FF2B5EF4-FFF2-40B4-BE49-F238E27FC236}">
                <a16:creationId xmlns="" xmlns:a16="http://schemas.microsoft.com/office/drawing/2014/main" id="{B97564EB-CA8B-4EAA-8024-DB1C48374C23}"/>
              </a:ext>
            </a:extLst>
          </p:cNvPr>
          <p:cNvSpPr txBox="1">
            <a:spLocks/>
          </p:cNvSpPr>
          <p:nvPr/>
        </p:nvSpPr>
        <p:spPr bwMode="auto">
          <a:xfrm>
            <a:off x="6251456" y="332715"/>
            <a:ext cx="5833328"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2"/>
                </a:solidFill>
                <a:latin typeface="Titillium Light" charset="0"/>
                <a:sym typeface="Titillium Light" charset="0"/>
              </a:rPr>
              <a:t>Estrutura Processual</a:t>
            </a:r>
            <a:endParaRPr lang="pt-BR" altLang="pt-BR" sz="4900" dirty="0">
              <a:solidFill>
                <a:schemeClr val="bg2"/>
              </a:solidFill>
              <a:latin typeface="Titillium Light" charset="0"/>
              <a:sym typeface="Titillium Light" charset="0"/>
            </a:endParaRPr>
          </a:p>
        </p:txBody>
      </p:sp>
      <p:sp>
        <p:nvSpPr>
          <p:cNvPr id="9222" name="Rectangle 11">
            <a:extLst>
              <a:ext uri="{FF2B5EF4-FFF2-40B4-BE49-F238E27FC236}">
                <a16:creationId xmlns="" xmlns:a16="http://schemas.microsoft.com/office/drawing/2014/main" id="{030C75EB-8FEB-43E5-A599-751106DA399A}"/>
              </a:ext>
            </a:extLst>
          </p:cNvPr>
          <p:cNvSpPr>
            <a:spLocks/>
          </p:cNvSpPr>
          <p:nvPr/>
        </p:nvSpPr>
        <p:spPr bwMode="auto">
          <a:xfrm flipV="1">
            <a:off x="9336360" y="1268760"/>
            <a:ext cx="2748424" cy="45719"/>
          </a:xfrm>
          <a:prstGeom prst="rect">
            <a:avLst/>
          </a:prstGeom>
          <a:gradFill rotWithShape="0">
            <a:gsLst>
              <a:gs pos="0">
                <a:srgbClr val="183C17"/>
              </a:gs>
              <a:gs pos="100000">
                <a:srgbClr val="E2BB19">
                  <a:alpha val="79999"/>
                </a:srgbClr>
              </a:gs>
            </a:gsLst>
            <a:lin ang="2700000"/>
          </a:gradFill>
          <a:ln>
            <a:noFill/>
          </a:ln>
          <a:effectLst/>
          <a:extLs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0" tIns="0" rIns="0" bIns="0"/>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endParaRPr lang="pt-BR" altLang="pt-BR"/>
          </a:p>
        </p:txBody>
      </p:sp>
      <p:sp>
        <p:nvSpPr>
          <p:cNvPr id="14" name="Shape 3862">
            <a:extLst>
              <a:ext uri="{FF2B5EF4-FFF2-40B4-BE49-F238E27FC236}">
                <a16:creationId xmlns="" xmlns:a16="http://schemas.microsoft.com/office/drawing/2014/main" id="{622A028F-3FB9-1A4C-BFF2-98FEDD906C31}"/>
              </a:ext>
            </a:extLst>
          </p:cNvPr>
          <p:cNvSpPr/>
          <p:nvPr/>
        </p:nvSpPr>
        <p:spPr>
          <a:xfrm>
            <a:off x="407368" y="1484784"/>
            <a:ext cx="1656184" cy="1652240"/>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1"/>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2"/>
                </a:lnTo>
                <a:lnTo>
                  <a:pt x="10260" y="21403"/>
                </a:lnTo>
                <a:lnTo>
                  <a:pt x="10269" y="21399"/>
                </a:lnTo>
                <a:cubicBezTo>
                  <a:pt x="10393" y="21519"/>
                  <a:pt x="10579" y="21600"/>
                  <a:pt x="10800" y="21600"/>
                </a:cubicBezTo>
                <a:cubicBezTo>
                  <a:pt x="11021" y="21600"/>
                  <a:pt x="11207" y="21519"/>
                  <a:pt x="11331" y="21399"/>
                </a:cubicBezTo>
                <a:lnTo>
                  <a:pt x="11340" y="21403"/>
                </a:lnTo>
                <a:lnTo>
                  <a:pt x="12898" y="19892"/>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1"/>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chemeClr val="bg1"/>
          </a:solidFill>
          <a:ln w="12700">
            <a:miter lim="400000"/>
          </a:ln>
        </p:spPr>
        <p:txBody>
          <a:bodyPr lIns="0" tIns="0" rIns="0" bIns="0" anchor="ctr"/>
          <a:lstStyle/>
          <a:p>
            <a:endParaRPr/>
          </a:p>
        </p:txBody>
      </p:sp>
      <p:sp>
        <p:nvSpPr>
          <p:cNvPr id="15" name="Text Box 2" descr="TextBox 7">
            <a:extLst>
              <a:ext uri="{FF2B5EF4-FFF2-40B4-BE49-F238E27FC236}">
                <a16:creationId xmlns="" xmlns:a16="http://schemas.microsoft.com/office/drawing/2014/main" id="{9565A793-FF6B-5043-ADB1-CDF6B909FD6B}"/>
              </a:ext>
            </a:extLst>
          </p:cNvPr>
          <p:cNvSpPr txBox="1">
            <a:spLocks/>
          </p:cNvSpPr>
          <p:nvPr/>
        </p:nvSpPr>
        <p:spPr bwMode="auto">
          <a:xfrm>
            <a:off x="2285573" y="1933877"/>
            <a:ext cx="1990930" cy="75405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lIns="0" tIns="0" rIns="0" bIns="0">
            <a:spAutoFit/>
          </a:bodyPr>
          <a:lstStyle>
            <a:lvl1pPr>
              <a:defRPr>
                <a:solidFill>
                  <a:srgbClr val="000000"/>
                </a:solidFill>
                <a:latin typeface="Calibri" panose="020F0502020204030204" pitchFamily="34" charset="0"/>
                <a:cs typeface="Calibri" panose="020F0502020204030204" pitchFamily="34" charset="0"/>
                <a:sym typeface="Calibri" panose="020F0502020204030204" pitchFamily="34" charset="0"/>
              </a:defRPr>
            </a:lvl1pPr>
            <a:lvl2pPr marL="742950" indent="-285750">
              <a:defRPr>
                <a:solidFill>
                  <a:srgbClr val="000000"/>
                </a:solidFill>
                <a:latin typeface="Calibri" panose="020F0502020204030204" pitchFamily="34" charset="0"/>
                <a:cs typeface="Calibri" panose="020F0502020204030204" pitchFamily="34" charset="0"/>
                <a:sym typeface="Calibri" panose="020F0502020204030204" pitchFamily="34" charset="0"/>
              </a:defRPr>
            </a:lvl2pPr>
            <a:lvl3pPr marL="11430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3pPr>
            <a:lvl4pPr marL="16002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4pPr>
            <a:lvl5pPr marL="2057400" indent="-228600">
              <a:defRPr>
                <a:solidFill>
                  <a:srgbClr val="000000"/>
                </a:solidFill>
                <a:latin typeface="Calibri" panose="020F0502020204030204" pitchFamily="34" charset="0"/>
                <a:cs typeface="Calibri" panose="020F0502020204030204" pitchFamily="34" charset="0"/>
                <a:sym typeface="Calibri" panose="020F0502020204030204" pitchFamily="34" charset="0"/>
              </a:defRPr>
            </a:lvl5pPr>
            <a:lvl6pPr marL="25146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6pPr>
            <a:lvl7pPr marL="29718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7pPr>
            <a:lvl8pPr marL="34290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8pPr>
            <a:lvl9pPr marL="3886200" indent="-228600" eaLnBrk="0" fontAlgn="base" hangingPunct="0">
              <a:spcBef>
                <a:spcPct val="0"/>
              </a:spcBef>
              <a:spcAft>
                <a:spcPct val="0"/>
              </a:spcAft>
              <a:defRPr>
                <a:solidFill>
                  <a:srgbClr val="000000"/>
                </a:solidFill>
                <a:latin typeface="Calibri" panose="020F0502020204030204" pitchFamily="34" charset="0"/>
                <a:cs typeface="Calibri" panose="020F0502020204030204" pitchFamily="34" charset="0"/>
                <a:sym typeface="Calibri" panose="020F0502020204030204" pitchFamily="34" charset="0"/>
              </a:defRPr>
            </a:lvl9pPr>
          </a:lstStyle>
          <a:p>
            <a:pPr eaLnBrk="1"/>
            <a:r>
              <a:rPr lang="pt-BR" altLang="pt-BR" sz="4900" dirty="0" smtClean="0">
                <a:solidFill>
                  <a:schemeClr val="bg1"/>
                </a:solidFill>
                <a:latin typeface="Titillium Light" charset="0"/>
                <a:sym typeface="Titillium Light" charset="0"/>
              </a:rPr>
              <a:t>Defesa</a:t>
            </a:r>
            <a:endParaRPr lang="pt-BR" altLang="pt-BR" sz="4900" dirty="0">
              <a:solidFill>
                <a:schemeClr val="bg1"/>
              </a:solidFill>
              <a:latin typeface="Titillium Light" charset="0"/>
              <a:sym typeface="Titillium Light" charset="0"/>
            </a:endParaRPr>
          </a:p>
        </p:txBody>
      </p:sp>
      <p:sp>
        <p:nvSpPr>
          <p:cNvPr id="2" name="Retângulo 1"/>
          <p:cNvSpPr/>
          <p:nvPr/>
        </p:nvSpPr>
        <p:spPr>
          <a:xfrm>
            <a:off x="191344" y="3526469"/>
            <a:ext cx="4752528" cy="830997"/>
          </a:xfrm>
          <a:prstGeom prst="rect">
            <a:avLst/>
          </a:prstGeom>
        </p:spPr>
        <p:txBody>
          <a:bodyPr wrap="square">
            <a:spAutoFit/>
          </a:bodyPr>
          <a:lstStyle/>
          <a:p>
            <a:pPr algn="just"/>
            <a:r>
              <a:rPr lang="pt-BR" sz="2400" dirty="0" smtClean="0"/>
              <a:t>Mudança nos prazos e formas de comunicação com o Segurado;</a:t>
            </a:r>
            <a:endParaRPr lang="pt-BR" sz="2400" dirty="0"/>
          </a:p>
        </p:txBody>
      </p:sp>
      <p:sp>
        <p:nvSpPr>
          <p:cNvPr id="4" name="Retângulo 3"/>
          <p:cNvSpPr/>
          <p:nvPr/>
        </p:nvSpPr>
        <p:spPr>
          <a:xfrm>
            <a:off x="6638296" y="1628800"/>
            <a:ext cx="5396128" cy="2400657"/>
          </a:xfrm>
          <a:prstGeom prst="rect">
            <a:avLst/>
          </a:prstGeom>
        </p:spPr>
        <p:txBody>
          <a:bodyPr wrap="square">
            <a:spAutoFit/>
          </a:bodyPr>
          <a:lstStyle/>
          <a:p>
            <a:pPr algn="just">
              <a:lnSpc>
                <a:spcPct val="150000"/>
              </a:lnSpc>
            </a:pPr>
            <a:r>
              <a:rPr lang="pt-BR" sz="2000" dirty="0"/>
              <a:t> O prazo para apresentação de defesa, quando houver indícios de irregularidades em processos é </a:t>
            </a:r>
            <a:r>
              <a:rPr lang="pt-BR" sz="2000" dirty="0" smtClean="0"/>
              <a:t>de:</a:t>
            </a:r>
          </a:p>
          <a:p>
            <a:pPr marL="285750" indent="-285750" algn="just">
              <a:lnSpc>
                <a:spcPct val="150000"/>
              </a:lnSpc>
              <a:buFont typeface="Arial" panose="020B0604020202020204" pitchFamily="34" charset="0"/>
              <a:buChar char="•"/>
            </a:pPr>
            <a:r>
              <a:rPr lang="pt-BR" sz="2000" dirty="0" smtClean="0"/>
              <a:t> </a:t>
            </a:r>
            <a:r>
              <a:rPr lang="pt-BR" sz="2000" dirty="0"/>
              <a:t>30 dias para trabalhadores urbanos </a:t>
            </a:r>
            <a:endParaRPr lang="pt-BR" sz="2000" dirty="0" smtClean="0"/>
          </a:p>
          <a:p>
            <a:pPr marL="285750" indent="-285750" algn="just">
              <a:lnSpc>
                <a:spcPct val="150000"/>
              </a:lnSpc>
              <a:buFont typeface="Arial" panose="020B0604020202020204" pitchFamily="34" charset="0"/>
              <a:buChar char="•"/>
            </a:pPr>
            <a:r>
              <a:rPr lang="pt-BR" sz="2000" dirty="0" smtClean="0"/>
              <a:t>60 </a:t>
            </a:r>
            <a:r>
              <a:rPr lang="pt-BR" sz="2000" dirty="0"/>
              <a:t>dias para rurais</a:t>
            </a:r>
          </a:p>
        </p:txBody>
      </p:sp>
      <p:pic>
        <p:nvPicPr>
          <p:cNvPr id="32770" name="Imagem 2" descr="image001"/>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0681874" y="6237312"/>
            <a:ext cx="1352550" cy="466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1951743473"/>
      </p:ext>
    </p:extLst>
  </p:cSld>
  <p:clrMapOvr>
    <a:masterClrMapping/>
  </p:clrMapOvr>
  <p:transition spd="med"/>
  <p:timing>
    <p:tnLst>
      <p:par>
        <p:cTn id="1" dur="indefinite" restart="never" nodeType="tmRoot"/>
      </p:par>
    </p:tnLst>
  </p:timing>
</p:sld>
</file>

<file path=ppt/theme/theme1.xml><?xml version="1.0" encoding="utf-8"?>
<a:theme xmlns:a="http://schemas.openxmlformats.org/drawingml/2006/main" name="Office Theme">
  <a:themeElements>
    <a:clrScheme name="">
      <a:dk1>
        <a:srgbClr val="000000"/>
      </a:dk1>
      <a:lt1>
        <a:srgbClr val="FFFFFF"/>
      </a:lt1>
      <a:dk2>
        <a:srgbClr val="A7A7A7"/>
      </a:dk2>
      <a:lt2>
        <a:srgbClr val="535353"/>
      </a:lt2>
      <a:accent1>
        <a:srgbClr val="7F3EB2"/>
      </a:accent1>
      <a:accent2>
        <a:srgbClr val="FF5988"/>
      </a:accent2>
      <a:accent3>
        <a:srgbClr val="FFFFFF"/>
      </a:accent3>
      <a:accent4>
        <a:srgbClr val="000000"/>
      </a:accent4>
      <a:accent5>
        <a:srgbClr val="C0AFD5"/>
      </a:accent5>
      <a:accent6>
        <a:srgbClr val="E7507B"/>
      </a:accent6>
      <a:hlink>
        <a:srgbClr val="0000FF"/>
      </a:hlink>
      <a:folHlink>
        <a:srgbClr val="FF00FF"/>
      </a:folHlink>
    </a:clrScheme>
    <a:fontScheme name="Office Theme">
      <a:majorFont>
        <a:latin typeface="Calibri Light"/>
        <a:ea typeface=""/>
        <a:cs typeface="Calibri Light"/>
      </a:majorFont>
      <a:minorFont>
        <a:latin typeface="Calibri"/>
        <a:ea typeface=""/>
        <a:cs typeface="Calibri"/>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rgbClr val="FFFFFF"/>
        </a:solidFill>
        <a:ln w="12700" cap="flat" cmpd="sng" algn="ctr">
          <a:solidFill>
            <a:schemeClr val="accent1"/>
          </a:solidFill>
          <a:prstDash val="solid"/>
          <a:miter lim="800000"/>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0" tIns="0" rIns="0" bIns="0" numCol="1" anchor="t" anchorCtr="0" compatLnSpc="1">
        <a:prstTxWarp prst="textNoShape">
          <a:avLst/>
        </a:prstTxWarp>
        <a:spAutoFit/>
      </a:bodyPr>
      <a:lstStyle>
        <a:defPPr marL="0" marR="0" indent="0" algn="l" defTabSz="914400" rtl="0" eaLnBrk="1" fontAlgn="base" latinLnBrk="0" hangingPunct="0">
          <a:lnSpc>
            <a:spcPct val="100000"/>
          </a:lnSpc>
          <a:spcBef>
            <a:spcPct val="0"/>
          </a:spcBef>
          <a:spcAft>
            <a:spcPct val="0"/>
          </a:spcAft>
          <a:buClrTx/>
          <a:buSzTx/>
          <a:buFontTx/>
          <a:buNone/>
          <a:tabLst/>
          <a:defRPr kumimoji="0" lang="pt-BR" altLang="pt-BR" sz="1800" b="0" i="0" u="none" strike="noStrike" cap="none" normalizeH="0" baseline="0" smtClean="0">
            <a:ln>
              <a:noFill/>
            </a:ln>
            <a:solidFill>
              <a:srgbClr val="000000"/>
            </a:solidFill>
            <a:effectLst/>
            <a:latin typeface="Calibri" panose="020F0502020204030204" pitchFamily="34" charset="0"/>
            <a:cs typeface="Calibri" panose="020F0502020204030204" pitchFamily="34" charset="0"/>
            <a:sym typeface="Calibri" panose="020F0502020204030204" pitchFamily="34" charset="0"/>
          </a:defRPr>
        </a:defPPr>
      </a:lstStyle>
    </a:spDef>
    <a:lnDef>
      <a:spPr bwMode="auto">
        <a:xfrm>
          <a:off x="0" y="0"/>
          <a:ext cx="1" cy="1"/>
        </a:xfrm>
        <a:custGeom>
          <a:avLst/>
          <a:gdLst/>
          <a:ahLst/>
          <a:cxnLst/>
          <a:rect l="0" t="0" r="0" b="0"/>
          <a:pathLst/>
        </a:custGeom>
        <a:solidFill>
          <a:srgbClr val="FFFFFF"/>
        </a:solidFill>
        <a:ln w="12700" cap="flat" cmpd="sng" algn="ctr">
          <a:solidFill>
            <a:schemeClr val="accent1"/>
          </a:solidFill>
          <a:prstDash val="solid"/>
          <a:miter lim="800000"/>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0" tIns="0" rIns="0" bIns="0" numCol="1" anchor="t" anchorCtr="0" compatLnSpc="1">
        <a:prstTxWarp prst="textNoShape">
          <a:avLst/>
        </a:prstTxWarp>
        <a:spAutoFit/>
      </a:bodyPr>
      <a:lstStyle>
        <a:defPPr marL="0" marR="0" indent="0" algn="l" defTabSz="914400" rtl="0" eaLnBrk="1" fontAlgn="base" latinLnBrk="0" hangingPunct="0">
          <a:lnSpc>
            <a:spcPct val="100000"/>
          </a:lnSpc>
          <a:spcBef>
            <a:spcPct val="0"/>
          </a:spcBef>
          <a:spcAft>
            <a:spcPct val="0"/>
          </a:spcAft>
          <a:buClrTx/>
          <a:buSzTx/>
          <a:buFontTx/>
          <a:buNone/>
          <a:tabLst/>
          <a:defRPr kumimoji="0" lang="pt-BR" altLang="pt-BR" sz="1800" b="0" i="0" u="none" strike="noStrike" cap="none" normalizeH="0" baseline="0" smtClean="0">
            <a:ln>
              <a:noFill/>
            </a:ln>
            <a:solidFill>
              <a:srgbClr val="000000"/>
            </a:solidFill>
            <a:effectLst/>
            <a:latin typeface="Calibri" panose="020F0502020204030204" pitchFamily="34" charset="0"/>
            <a:cs typeface="Calibri" panose="020F0502020204030204" pitchFamily="34" charset="0"/>
            <a:sym typeface="Calibri" panose="020F0502020204030204" pitchFamily="34" charset="0"/>
          </a:defRPr>
        </a:defPPr>
      </a:lstStyle>
    </a:ln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 Blank">
  <a:themeElements>
    <a:clrScheme name="">
      <a:dk1>
        <a:srgbClr val="000000"/>
      </a:dk1>
      <a:lt1>
        <a:srgbClr val="FFFFFF"/>
      </a:lt1>
      <a:dk2>
        <a:srgbClr val="A7A7A7"/>
      </a:dk2>
      <a:lt2>
        <a:srgbClr val="535353"/>
      </a:lt2>
      <a:accent1>
        <a:srgbClr val="7F3EB2"/>
      </a:accent1>
      <a:accent2>
        <a:srgbClr val="FF5988"/>
      </a:accent2>
      <a:accent3>
        <a:srgbClr val="FFFFFF"/>
      </a:accent3>
      <a:accent4>
        <a:srgbClr val="000000"/>
      </a:accent4>
      <a:accent5>
        <a:srgbClr val="C0AFD5"/>
      </a:accent5>
      <a:accent6>
        <a:srgbClr val="E7507B"/>
      </a:accent6>
      <a:hlink>
        <a:srgbClr val="0000FF"/>
      </a:hlink>
      <a:folHlink>
        <a:srgbClr val="FF00FF"/>
      </a:folHlink>
    </a:clrScheme>
    <a:fontScheme name="Office Theme - Blank">
      <a:majorFont>
        <a:latin typeface="Calibri Light"/>
        <a:ea typeface=""/>
        <a:cs typeface="Calibri Light"/>
      </a:majorFont>
      <a:minorFont>
        <a:latin typeface="Calibri"/>
        <a:ea typeface=""/>
        <a:cs typeface="Calibri"/>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rgbClr val="FFFFFF"/>
        </a:solidFill>
        <a:ln w="12700" cap="flat" cmpd="sng" algn="ctr">
          <a:solidFill>
            <a:schemeClr val="accent1"/>
          </a:solidFill>
          <a:prstDash val="solid"/>
          <a:miter lim="800000"/>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0" tIns="0" rIns="0" bIns="0" numCol="1" anchor="t" anchorCtr="0" compatLnSpc="1">
        <a:prstTxWarp prst="textNoShape">
          <a:avLst/>
        </a:prstTxWarp>
        <a:spAutoFit/>
      </a:bodyPr>
      <a:lstStyle>
        <a:defPPr marL="0" marR="0" indent="0" algn="l" defTabSz="914400" rtl="0" eaLnBrk="1" fontAlgn="base" latinLnBrk="0" hangingPunct="0">
          <a:lnSpc>
            <a:spcPct val="100000"/>
          </a:lnSpc>
          <a:spcBef>
            <a:spcPct val="0"/>
          </a:spcBef>
          <a:spcAft>
            <a:spcPct val="0"/>
          </a:spcAft>
          <a:buClrTx/>
          <a:buSzTx/>
          <a:buFontTx/>
          <a:buNone/>
          <a:tabLst/>
          <a:defRPr kumimoji="0" lang="pt-BR" altLang="pt-BR" sz="1800" b="0" i="0" u="none" strike="noStrike" cap="none" normalizeH="0" baseline="0" smtClean="0">
            <a:ln>
              <a:noFill/>
            </a:ln>
            <a:solidFill>
              <a:srgbClr val="000000"/>
            </a:solidFill>
            <a:effectLst/>
            <a:latin typeface="Calibri" panose="020F0502020204030204" pitchFamily="34" charset="0"/>
            <a:cs typeface="Calibri" panose="020F0502020204030204" pitchFamily="34" charset="0"/>
            <a:sym typeface="Calibri" panose="020F0502020204030204" pitchFamily="34" charset="0"/>
          </a:defRPr>
        </a:defPPr>
      </a:lstStyle>
    </a:spDef>
    <a:lnDef>
      <a:spPr bwMode="auto">
        <a:xfrm>
          <a:off x="0" y="0"/>
          <a:ext cx="1" cy="1"/>
        </a:xfrm>
        <a:custGeom>
          <a:avLst/>
          <a:gdLst/>
          <a:ahLst/>
          <a:cxnLst/>
          <a:rect l="0" t="0" r="0" b="0"/>
          <a:pathLst/>
        </a:custGeom>
        <a:solidFill>
          <a:srgbClr val="FFFFFF"/>
        </a:solidFill>
        <a:ln w="12700" cap="flat" cmpd="sng" algn="ctr">
          <a:solidFill>
            <a:schemeClr val="accent1"/>
          </a:solidFill>
          <a:prstDash val="solid"/>
          <a:miter lim="800000"/>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0" tIns="0" rIns="0" bIns="0" numCol="1" anchor="t" anchorCtr="0" compatLnSpc="1">
        <a:prstTxWarp prst="textNoShape">
          <a:avLst/>
        </a:prstTxWarp>
        <a:spAutoFit/>
      </a:bodyPr>
      <a:lstStyle>
        <a:defPPr marL="0" marR="0" indent="0" algn="l" defTabSz="914400" rtl="0" eaLnBrk="1" fontAlgn="base" latinLnBrk="0" hangingPunct="0">
          <a:lnSpc>
            <a:spcPct val="100000"/>
          </a:lnSpc>
          <a:spcBef>
            <a:spcPct val="0"/>
          </a:spcBef>
          <a:spcAft>
            <a:spcPct val="0"/>
          </a:spcAft>
          <a:buClrTx/>
          <a:buSzTx/>
          <a:buFontTx/>
          <a:buNone/>
          <a:tabLst/>
          <a:defRPr kumimoji="0" lang="pt-BR" altLang="pt-BR" sz="1800" b="0" i="0" u="none" strike="noStrike" cap="none" normalizeH="0" baseline="0" smtClean="0">
            <a:ln>
              <a:noFill/>
            </a:ln>
            <a:solidFill>
              <a:srgbClr val="000000"/>
            </a:solidFill>
            <a:effectLst/>
            <a:latin typeface="Calibri" panose="020F0502020204030204" pitchFamily="34" charset="0"/>
            <a:cs typeface="Calibri" panose="020F0502020204030204" pitchFamily="34" charset="0"/>
            <a:sym typeface="Calibri" panose="020F0502020204030204" pitchFamily="34" charset="0"/>
          </a:defRPr>
        </a:defPPr>
      </a:lstStyle>
    </a:ln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Tema do Office">
  <a:themeElements>
    <a:clrScheme name="">
      <a:dk1>
        <a:srgbClr val="000000"/>
      </a:dk1>
      <a:lt1>
        <a:srgbClr val="FFFFFF"/>
      </a:lt1>
      <a:dk2>
        <a:srgbClr val="A7A7A7"/>
      </a:dk2>
      <a:lt2>
        <a:srgbClr val="535353"/>
      </a:lt2>
      <a:accent1>
        <a:srgbClr val="7F3EB2"/>
      </a:accent1>
      <a:accent2>
        <a:srgbClr val="FF5988"/>
      </a:accent2>
      <a:accent3>
        <a:srgbClr val="FFFFFF"/>
      </a:accent3>
      <a:accent4>
        <a:srgbClr val="000000"/>
      </a:accent4>
      <a:accent5>
        <a:srgbClr val="C0AFD5"/>
      </a:accent5>
      <a:accent6>
        <a:srgbClr val="E7507B"/>
      </a:accent6>
      <a:hlink>
        <a:srgbClr val="0000FF"/>
      </a:hlink>
      <a:folHlink>
        <a:srgbClr val="FF00FF"/>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Tema do Office">
  <a:themeElements>
    <a:clrScheme name="Escritório">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Escritório">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Escritório">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1836</TotalTime>
  <Words>2457</Words>
  <Application>Microsoft Office PowerPoint</Application>
  <PresentationFormat>Widescreen</PresentationFormat>
  <Paragraphs>292</Paragraphs>
  <Slides>38</Slides>
  <Notes>27</Notes>
  <HiddenSlides>0</HiddenSlides>
  <MMClips>0</MMClips>
  <ScaleCrop>false</ScaleCrop>
  <HeadingPairs>
    <vt:vector size="6" baseType="variant">
      <vt:variant>
        <vt:lpstr>Fontes usadas</vt:lpstr>
      </vt:variant>
      <vt:variant>
        <vt:i4>9</vt:i4>
      </vt:variant>
      <vt:variant>
        <vt:lpstr>Tema</vt:lpstr>
      </vt:variant>
      <vt:variant>
        <vt:i4>2</vt:i4>
      </vt:variant>
      <vt:variant>
        <vt:lpstr>Títulos de slides</vt:lpstr>
      </vt:variant>
      <vt:variant>
        <vt:i4>38</vt:i4>
      </vt:variant>
    </vt:vector>
  </HeadingPairs>
  <TitlesOfParts>
    <vt:vector size="49" baseType="lpstr">
      <vt:lpstr>Arial</vt:lpstr>
      <vt:lpstr>Calibri</vt:lpstr>
      <vt:lpstr>Calibri Light</vt:lpstr>
      <vt:lpstr>Georgia</vt:lpstr>
      <vt:lpstr>Helvetica</vt:lpstr>
      <vt:lpstr>Times New Roman</vt:lpstr>
      <vt:lpstr>Titillium</vt:lpstr>
      <vt:lpstr>Titillium Light</vt:lpstr>
      <vt:lpstr>Titillium Thin</vt:lpstr>
      <vt:lpstr>Office Theme</vt:lpstr>
      <vt:lpstr>Office Theme - Blank</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lpstr>Apresentação do PowerPoint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Apresentação do PowerPoint</dc:title>
  <dc:creator>CRDF</dc:creator>
  <cp:lastModifiedBy>Zila de Jesus de Oliveira - MPS</cp:lastModifiedBy>
  <cp:revision>212</cp:revision>
  <dcterms:modified xsi:type="dcterms:W3CDTF">2019-06-26T18:59:29Z</dcterms:modified>
</cp:coreProperties>
</file>